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52" r:id="rId2"/>
    <p:sldMasterId id="2147483653" r:id="rId3"/>
  </p:sldMasterIdLst>
  <p:notesMasterIdLst>
    <p:notesMasterId r:id="rId24"/>
  </p:notesMasterIdLst>
  <p:handoutMasterIdLst>
    <p:handoutMasterId r:id="rId25"/>
  </p:handoutMasterIdLst>
  <p:sldIdLst>
    <p:sldId id="256" r:id="rId4"/>
    <p:sldId id="375" r:id="rId5"/>
    <p:sldId id="376" r:id="rId6"/>
    <p:sldId id="377" r:id="rId7"/>
    <p:sldId id="378" r:id="rId8"/>
    <p:sldId id="339" r:id="rId9"/>
    <p:sldId id="341" r:id="rId10"/>
    <p:sldId id="338" r:id="rId11"/>
    <p:sldId id="342" r:id="rId12"/>
    <p:sldId id="332" r:id="rId13"/>
    <p:sldId id="365" r:id="rId14"/>
    <p:sldId id="366" r:id="rId15"/>
    <p:sldId id="367" r:id="rId16"/>
    <p:sldId id="369" r:id="rId17"/>
    <p:sldId id="368" r:id="rId18"/>
    <p:sldId id="373" r:id="rId19"/>
    <p:sldId id="370" r:id="rId20"/>
    <p:sldId id="371" r:id="rId21"/>
    <p:sldId id="372" r:id="rId22"/>
    <p:sldId id="512" r:id="rId23"/>
  </p:sldIdLst>
  <p:sldSz cx="9144000" cy="6858000" type="screen4x3"/>
  <p:notesSz cx="6735763" cy="9866313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ir Galoić" initials="DG" lastIdx="45" clrIdx="0"/>
  <p:cmAuthor id="2" name="Ivanka Znika" initials="IZ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530E"/>
    <a:srgbClr val="06C5CA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88784" autoAdjust="0"/>
  </p:normalViewPr>
  <p:slideViewPr>
    <p:cSldViewPr>
      <p:cViewPr varScale="1">
        <p:scale>
          <a:sx n="98" d="100"/>
          <a:sy n="98" d="100"/>
        </p:scale>
        <p:origin x="19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 dirty="0"/>
              <a:t>Planirani</a:t>
            </a:r>
            <a:r>
              <a:rPr lang="hr-HR" b="1" baseline="0" dirty="0"/>
              <a:t> prihodi i rashodi 2025.-2027. (u </a:t>
            </a:r>
            <a:r>
              <a:rPr lang="hr-HR" b="1" baseline="0" dirty="0" err="1"/>
              <a:t>mil</a:t>
            </a:r>
            <a:r>
              <a:rPr lang="hr-HR" b="1" baseline="0" dirty="0"/>
              <a:t>. EUR)</a:t>
            </a:r>
            <a:endParaRPr lang="hr-H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List1!$F$6</c:f>
              <c:strCache>
                <c:ptCount val="1"/>
                <c:pt idx="0">
                  <c:v>Ukupni prihodi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List1!$G$5:$J$5</c:f>
              <c:strCache>
                <c:ptCount val="4"/>
                <c:pt idx="0">
                  <c:v>Plan 2024</c:v>
                </c:pt>
                <c:pt idx="1">
                  <c:v>Proračun 2025</c:v>
                </c:pt>
                <c:pt idx="2">
                  <c:v>Projekcija 2026</c:v>
                </c:pt>
                <c:pt idx="3">
                  <c:v>Projekcija 2027</c:v>
                </c:pt>
              </c:strCache>
            </c:strRef>
          </c:cat>
          <c:val>
            <c:numRef>
              <c:f>List1!$G$6:$J$6</c:f>
              <c:numCache>
                <c:formatCode>#,##0.0_ ;\-#,##0.0\ </c:formatCode>
                <c:ptCount val="4"/>
                <c:pt idx="0">
                  <c:v>225.73</c:v>
                </c:pt>
                <c:pt idx="1">
                  <c:v>267.64</c:v>
                </c:pt>
                <c:pt idx="2">
                  <c:v>247.4</c:v>
                </c:pt>
                <c:pt idx="3">
                  <c:v>179.89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A-4B0C-BC74-4A522253FB07}"/>
            </c:ext>
          </c:extLst>
        </c:ser>
        <c:ser>
          <c:idx val="1"/>
          <c:order val="1"/>
          <c:tx>
            <c:strRef>
              <c:f>List1!$F$7</c:f>
              <c:strCache>
                <c:ptCount val="1"/>
                <c:pt idx="0">
                  <c:v>Ukupni rashodi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List1!$G$5:$J$5</c:f>
              <c:strCache>
                <c:ptCount val="4"/>
                <c:pt idx="0">
                  <c:v>Plan 2024</c:v>
                </c:pt>
                <c:pt idx="1">
                  <c:v>Proračun 2025</c:v>
                </c:pt>
                <c:pt idx="2">
                  <c:v>Projekcija 2026</c:v>
                </c:pt>
                <c:pt idx="3">
                  <c:v>Projekcija 2027</c:v>
                </c:pt>
              </c:strCache>
            </c:strRef>
          </c:cat>
          <c:val>
            <c:numRef>
              <c:f>List1!$G$7:$J$7</c:f>
              <c:numCache>
                <c:formatCode>#,##0.0_ ;\-#,##0.0\ </c:formatCode>
                <c:ptCount val="4"/>
                <c:pt idx="0">
                  <c:v>225.73</c:v>
                </c:pt>
                <c:pt idx="1">
                  <c:v>267.64</c:v>
                </c:pt>
                <c:pt idx="2">
                  <c:v>247.4</c:v>
                </c:pt>
                <c:pt idx="3">
                  <c:v>179.89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A-4B0C-BC74-4A522253FB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640600"/>
        <c:axId val="110648880"/>
      </c:barChart>
      <c:catAx>
        <c:axId val="110640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0648880"/>
        <c:crosses val="autoZero"/>
        <c:auto val="1"/>
        <c:lblAlgn val="ctr"/>
        <c:lblOffset val="100"/>
        <c:noMultiLvlLbl val="0"/>
      </c:catAx>
      <c:valAx>
        <c:axId val="1106488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crossAx val="110640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 dirty="0"/>
              <a:t>Planirani</a:t>
            </a:r>
            <a:r>
              <a:rPr lang="hr-HR" b="1" baseline="0" dirty="0"/>
              <a:t> prihodi i rashodi 2025.-2027. (u </a:t>
            </a:r>
            <a:r>
              <a:rPr lang="hr-HR" b="1" baseline="0" dirty="0" err="1"/>
              <a:t>mil</a:t>
            </a:r>
            <a:r>
              <a:rPr lang="hr-HR" b="1" baseline="0" dirty="0"/>
              <a:t>. EUR) - županijski dio</a:t>
            </a:r>
            <a:endParaRPr lang="hr-H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List1!$F$34</c:f>
              <c:strCache>
                <c:ptCount val="1"/>
                <c:pt idx="0">
                  <c:v>Ukupni prihodi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List1!$G$33:$J$33</c:f>
              <c:strCache>
                <c:ptCount val="4"/>
                <c:pt idx="0">
                  <c:v>Plan 2024</c:v>
                </c:pt>
                <c:pt idx="1">
                  <c:v>Proračun 2025</c:v>
                </c:pt>
                <c:pt idx="2">
                  <c:v>Projekcija 2026</c:v>
                </c:pt>
                <c:pt idx="3">
                  <c:v>Projekcija 2027</c:v>
                </c:pt>
              </c:strCache>
            </c:strRef>
          </c:cat>
          <c:val>
            <c:numRef>
              <c:f>List1!$G$34:$J$34</c:f>
              <c:numCache>
                <c:formatCode>#,##0.0_ ;\-#,##0.0\ </c:formatCode>
                <c:ptCount val="4"/>
                <c:pt idx="0">
                  <c:v>68.2</c:v>
                </c:pt>
                <c:pt idx="1">
                  <c:v>103.6</c:v>
                </c:pt>
                <c:pt idx="2">
                  <c:v>101.2</c:v>
                </c:pt>
                <c:pt idx="3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2B-4B88-A363-2EE2379F900B}"/>
            </c:ext>
          </c:extLst>
        </c:ser>
        <c:ser>
          <c:idx val="1"/>
          <c:order val="1"/>
          <c:tx>
            <c:strRef>
              <c:f>List1!$F$35</c:f>
              <c:strCache>
                <c:ptCount val="1"/>
                <c:pt idx="0">
                  <c:v>Ukupni rashodi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List1!$G$33:$J$33</c:f>
              <c:strCache>
                <c:ptCount val="4"/>
                <c:pt idx="0">
                  <c:v>Plan 2024</c:v>
                </c:pt>
                <c:pt idx="1">
                  <c:v>Proračun 2025</c:v>
                </c:pt>
                <c:pt idx="2">
                  <c:v>Projekcija 2026</c:v>
                </c:pt>
                <c:pt idx="3">
                  <c:v>Projekcija 2027</c:v>
                </c:pt>
              </c:strCache>
            </c:strRef>
          </c:cat>
          <c:val>
            <c:numRef>
              <c:f>List1!$G$35:$J$35</c:f>
              <c:numCache>
                <c:formatCode>#,##0.0_ ;\-#,##0.0\ </c:formatCode>
                <c:ptCount val="4"/>
                <c:pt idx="0">
                  <c:v>68.2</c:v>
                </c:pt>
                <c:pt idx="1">
                  <c:v>103.6</c:v>
                </c:pt>
                <c:pt idx="2">
                  <c:v>101.2</c:v>
                </c:pt>
                <c:pt idx="3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2B-4B88-A363-2EE2379F90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630160"/>
        <c:axId val="110633760"/>
      </c:barChart>
      <c:catAx>
        <c:axId val="1106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0633760"/>
        <c:crosses val="autoZero"/>
        <c:auto val="1"/>
        <c:lblAlgn val="ctr"/>
        <c:lblOffset val="100"/>
        <c:noMultiLvlLbl val="0"/>
      </c:catAx>
      <c:valAx>
        <c:axId val="11063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063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10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14627" y="0"/>
            <a:ext cx="2919565" cy="493710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56BB92-A50D-4A96-8595-9F6A0892E523}" type="datetimeFigureOut">
              <a:rPr lang="hr-HR"/>
              <a:pPr>
                <a:defRPr/>
              </a:pPr>
              <a:t>18.12.2024.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371027"/>
            <a:ext cx="2919565" cy="49370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14627" y="9371027"/>
            <a:ext cx="2919565" cy="49370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47622D-1109-44DA-AA40-63101E182B12}" type="slidenum">
              <a:rPr lang="hr-HR" altLang="x-none"/>
              <a:pPr/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15254222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10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4627" y="0"/>
            <a:ext cx="2919565" cy="493710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E39555-F835-4CD9-8008-F648257F44DB}" type="datetimeFigureOut">
              <a:rPr lang="hr-HR"/>
              <a:pPr>
                <a:defRPr/>
              </a:pPr>
              <a:t>18.12.2024.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262" y="4686303"/>
            <a:ext cx="5389240" cy="4440234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1027"/>
            <a:ext cx="2919565" cy="49370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4627" y="9371027"/>
            <a:ext cx="2919565" cy="49370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7DFCC0-3DFC-47D0-90B6-F573D7A0E474}" type="slidenum">
              <a:rPr lang="hr-HR" altLang="x-none"/>
              <a:pPr/>
              <a:t>‹#›</a:t>
            </a:fld>
            <a:endParaRPr lang="hr-HR" altLang="x-none"/>
          </a:p>
        </p:txBody>
      </p:sp>
    </p:spTree>
    <p:extLst>
      <p:ext uri="{BB962C8B-B14F-4D97-AF65-F5344CB8AC3E}">
        <p14:creationId xmlns:p14="http://schemas.microsoft.com/office/powerpoint/2010/main" val="1906766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4915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78" indent="-283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428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99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970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741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512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283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7054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F0376A-B007-4E62-A8B8-2C415B61A962}" type="slidenum">
              <a:rPr lang="hr-HR" altLang="x-none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hr-HR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182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7987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51" indent="-2835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386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40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894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648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402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156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6910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D38D99-53C8-40B7-9B08-A708A8E8C7DB}" type="slidenum">
              <a:rPr lang="hr-HR" altLang="x-none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hr-HR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47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7987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51" indent="-2835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386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40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894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648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402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156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6910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D38D99-53C8-40B7-9B08-A708A8E8C7DB}" type="slidenum">
              <a:rPr lang="hr-HR" altLang="x-none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hr-HR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674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7987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51" indent="-2835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386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40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894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648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402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156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6910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D38D99-53C8-40B7-9B08-A708A8E8C7DB}" type="slidenum">
              <a:rPr lang="hr-HR" altLang="x-none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hr-HR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101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7987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51" indent="-2835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386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40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894" indent="-2268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648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402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156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6910" indent="-2268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D38D99-53C8-40B7-9B08-A708A8E8C7DB}" type="slidenum">
              <a:rPr lang="hr-HR" altLang="x-none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hr-HR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3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D1C59-F22C-01CE-B3D6-AF72B7055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zervirano mjesto slike slajda 1">
            <a:extLst>
              <a:ext uri="{FF2B5EF4-FFF2-40B4-BE49-F238E27FC236}">
                <a16:creationId xmlns:a16="http://schemas.microsoft.com/office/drawing/2014/main" id="{2B0DB518-B884-1CC7-4AB7-2C6C43D053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zervirano mjesto bilježaka 2">
            <a:extLst>
              <a:ext uri="{FF2B5EF4-FFF2-40B4-BE49-F238E27FC236}">
                <a16:creationId xmlns:a16="http://schemas.microsoft.com/office/drawing/2014/main" id="{0FBE7074-0E3C-2F05-C314-2C35C4937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51204" name="Rezervirano mjesto broja slajda 3">
            <a:extLst>
              <a:ext uri="{FF2B5EF4-FFF2-40B4-BE49-F238E27FC236}">
                <a16:creationId xmlns:a16="http://schemas.microsoft.com/office/drawing/2014/main" id="{2667AD22-7654-8C88-C49E-97C0C93DAF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78" indent="-283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428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99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970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741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512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283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7054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7E2849-3395-40B2-AD76-437CA0C41330}" type="slidenum">
              <a:rPr lang="hr-HR" altLang="x-none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hr-HR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387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A0DFC-A7C3-F586-F8AB-13569538E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zervirano mjesto slike slajda 1">
            <a:extLst>
              <a:ext uri="{FF2B5EF4-FFF2-40B4-BE49-F238E27FC236}">
                <a16:creationId xmlns:a16="http://schemas.microsoft.com/office/drawing/2014/main" id="{407E241D-601A-470C-77D0-6E4DF58CAB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zervirano mjesto bilježaka 2">
            <a:extLst>
              <a:ext uri="{FF2B5EF4-FFF2-40B4-BE49-F238E27FC236}">
                <a16:creationId xmlns:a16="http://schemas.microsoft.com/office/drawing/2014/main" id="{ECD47160-744F-D6C7-3C87-F6721593B9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x-none"/>
          </a:p>
        </p:txBody>
      </p:sp>
      <p:sp>
        <p:nvSpPr>
          <p:cNvPr id="51204" name="Rezervirano mjesto broja slajda 3">
            <a:extLst>
              <a:ext uri="{FF2B5EF4-FFF2-40B4-BE49-F238E27FC236}">
                <a16:creationId xmlns:a16="http://schemas.microsoft.com/office/drawing/2014/main" id="{4F66EB19-8BB6-446C-3A89-4069498C4F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7378" indent="-283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4428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8199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1970" indent="-2268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5741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9512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3283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57054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7E2849-3395-40B2-AD76-437CA0C41330}" type="slidenum">
              <a:rPr kumimoji="0" lang="hr-HR" altLang="x-non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r-HR" altLang="x-non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9774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1682367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41616036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57988" y="274638"/>
            <a:ext cx="2173287" cy="6389687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236538" y="274638"/>
            <a:ext cx="6369050" cy="638968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40864226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236538" y="274638"/>
            <a:ext cx="8694737" cy="638968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50357243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236538" y="1577975"/>
            <a:ext cx="4270375" cy="508635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9313" y="1577975"/>
            <a:ext cx="4271962" cy="508635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22973152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88E14-6A81-4603-9F9A-35873433BF3E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173551415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54438-0F60-442B-B850-8B5B4FB8C9A5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95395246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7A51D-06B3-4E98-B477-C0584BEE570A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41602968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36538" y="1577975"/>
            <a:ext cx="427037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9313" y="1577975"/>
            <a:ext cx="427196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E5D9-766B-49A6-9CBF-872685F06E79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9572049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AB683-0F87-4330-AA1C-246743FD5C83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408268507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C1CD7-6480-4113-8A9C-CD0E221E1382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32722456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2329900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F65E1-E8C1-452E-A910-3963168612F0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328990351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9A9D3-BE3C-473D-95B0-878FE0032482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369400656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4216C-77A9-4494-91F1-CB434F438625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28299690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C18E-1C15-4B49-9AF2-74708F93AE7C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375091864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57988" y="274638"/>
            <a:ext cx="2173287" cy="6389687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236538" y="274638"/>
            <a:ext cx="6369050" cy="638968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64D73-B925-4D4F-B16B-2542635DEA1C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x-none"/>
          </a:p>
        </p:txBody>
      </p:sp>
    </p:spTree>
    <p:extLst>
      <p:ext uri="{BB962C8B-B14F-4D97-AF65-F5344CB8AC3E}">
        <p14:creationId xmlns:p14="http://schemas.microsoft.com/office/powerpoint/2010/main" val="10154378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236538" y="274638"/>
            <a:ext cx="8694737" cy="638968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95749617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236538" y="1577975"/>
            <a:ext cx="4270375" cy="508635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9313" y="1577975"/>
            <a:ext cx="4271962" cy="508635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24794350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222068226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73304917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9265074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14407994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36538" y="1577975"/>
            <a:ext cx="427037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9313" y="1577975"/>
            <a:ext cx="427196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13947992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64391710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87225052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13468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545186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56744049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278700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57988" y="274638"/>
            <a:ext cx="2173287" cy="6389687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236538" y="274638"/>
            <a:ext cx="6369050" cy="638968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2141471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36538" y="1577975"/>
            <a:ext cx="427037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9313" y="1577975"/>
            <a:ext cx="427196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90035506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6037159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6074020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7124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3494350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207471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D:\nicks computer\new global series again!!!\global09\global09_txt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577975"/>
            <a:ext cx="869473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0" y="549275"/>
            <a:ext cx="7596188" cy="457200"/>
          </a:xfrm>
          <a:prstGeom prst="rect">
            <a:avLst/>
          </a:prstGeom>
          <a:noFill/>
          <a:ln>
            <a:noFill/>
          </a:ln>
        </p:spPr>
        <p:txBody>
          <a:bodyPr lIns="82351" tIns="16211" rIns="82351" bIns="16211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x-none" altLang="x-none" sz="2500" b="1">
              <a:solidFill>
                <a:srgbClr val="F2F2F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1" r:id="rId1"/>
    <p:sldLayoutId id="2147484552" r:id="rId2"/>
    <p:sldLayoutId id="2147484553" r:id="rId3"/>
    <p:sldLayoutId id="2147484554" r:id="rId4"/>
    <p:sldLayoutId id="2147484555" r:id="rId5"/>
    <p:sldLayoutId id="2147484556" r:id="rId6"/>
    <p:sldLayoutId id="2147484557" r:id="rId7"/>
    <p:sldLayoutId id="2147484558" r:id="rId8"/>
    <p:sldLayoutId id="2147484559" r:id="rId9"/>
    <p:sldLayoutId id="2147484560" r:id="rId10"/>
    <p:sldLayoutId id="2147484561" r:id="rId11"/>
    <p:sldLayoutId id="2147484562" r:id="rId12"/>
    <p:sldLayoutId id="2147484563" r:id="rId13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 descr="D:\nicks computer\new global series again!!!\global09\global09_title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577975"/>
            <a:ext cx="869473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94463"/>
            <a:ext cx="1166813" cy="363537"/>
          </a:xfrm>
          <a:prstGeom prst="rect">
            <a:avLst/>
          </a:prstGeom>
          <a:noFill/>
          <a:ln>
            <a:noFill/>
          </a:ln>
        </p:spPr>
        <p:txBody>
          <a:bodyPr vert="horz" wrap="square" lIns="82345" tIns="41173" rIns="82345" bIns="41173" numCol="1" anchor="t" anchorCtr="0" compatLnSpc="1">
            <a:prstTxWarp prst="textNoShape">
              <a:avLst/>
            </a:prstTxWarp>
          </a:bodyPr>
          <a:lstStyle>
            <a:lvl1pPr>
              <a:defRPr sz="2200" smtClean="0">
                <a:latin typeface="Arial" charset="0"/>
              </a:defRPr>
            </a:lvl1pPr>
          </a:lstStyle>
          <a:p>
            <a:pPr>
              <a:defRPr/>
            </a:pPr>
            <a:fld id="{A1E31D56-B94C-4D0D-92D4-37C1AA74C923}" type="datetime1">
              <a:rPr lang="x-none" altLang="x-none"/>
              <a:pPr>
                <a:defRPr/>
              </a:pPr>
              <a:t>18.12.2024.</a:t>
            </a:fld>
            <a:endParaRPr lang="sr-Latn-CS" altLang="x-none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76525" y="6481763"/>
            <a:ext cx="6467475" cy="376237"/>
          </a:xfrm>
          <a:prstGeom prst="rect">
            <a:avLst/>
          </a:prstGeom>
          <a:noFill/>
          <a:ln>
            <a:noFill/>
          </a:ln>
        </p:spPr>
        <p:txBody>
          <a:bodyPr vert="horz" wrap="square" lIns="82345" tIns="41173" rIns="82345" bIns="41173" numCol="1" anchor="t" anchorCtr="0" compatLnSpc="1">
            <a:prstTxWarp prst="textNoShape">
              <a:avLst/>
            </a:prstTxWarp>
          </a:bodyPr>
          <a:lstStyle>
            <a:lvl1pPr algn="r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sr-Latn-C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4" r:id="rId1"/>
    <p:sldLayoutId id="2147484565" r:id="rId2"/>
    <p:sldLayoutId id="2147484566" r:id="rId3"/>
    <p:sldLayoutId id="2147484567" r:id="rId4"/>
    <p:sldLayoutId id="2147484568" r:id="rId5"/>
    <p:sldLayoutId id="2147484569" r:id="rId6"/>
    <p:sldLayoutId id="2147484570" r:id="rId7"/>
    <p:sldLayoutId id="2147484571" r:id="rId8"/>
    <p:sldLayoutId id="2147484572" r:id="rId9"/>
    <p:sldLayoutId id="2147484573" r:id="rId10"/>
    <p:sldLayoutId id="2147484574" r:id="rId11"/>
    <p:sldLayoutId id="2147484586" r:id="rId12"/>
    <p:sldLayoutId id="2147484587" r:id="rId13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" descr="D:\nicks computer\new global series again!!!\global09\global09_txt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9144000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0" y="549275"/>
            <a:ext cx="7596188" cy="457200"/>
          </a:xfrm>
          <a:prstGeom prst="rect">
            <a:avLst/>
          </a:prstGeom>
          <a:noFill/>
          <a:ln>
            <a:noFill/>
          </a:ln>
        </p:spPr>
        <p:txBody>
          <a:bodyPr lIns="82340" tIns="16209" rIns="82340" bIns="16209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x-none" altLang="x-none" sz="2500" b="1">
              <a:solidFill>
                <a:srgbClr val="F2F2F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577975"/>
            <a:ext cx="869473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76" r:id="rId2"/>
    <p:sldLayoutId id="2147484577" r:id="rId3"/>
    <p:sldLayoutId id="2147484578" r:id="rId4"/>
    <p:sldLayoutId id="2147484579" r:id="rId5"/>
    <p:sldLayoutId id="2147484580" r:id="rId6"/>
    <p:sldLayoutId id="2147484581" r:id="rId7"/>
    <p:sldLayoutId id="2147484582" r:id="rId8"/>
    <p:sldLayoutId id="2147484583" r:id="rId9"/>
    <p:sldLayoutId id="2147484584" r:id="rId10"/>
    <p:sldLayoutId id="2147484585" r:id="rId11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zz.hr/" TargetMode="External"/><Relationship Id="rId2" Type="http://schemas.openxmlformats.org/officeDocument/2006/relationships/hyperlink" Target="tel:+38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zz.hr/pristup-informacijama" TargetMode="External"/><Relationship Id="rId4" Type="http://schemas.openxmlformats.org/officeDocument/2006/relationships/hyperlink" Target="https://www.youtube.com/user/zagorjeh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6" descr="D:\nicks computer\new global series again!!!\global09\global09_tit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5" y="0"/>
            <a:ext cx="9182101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9387" y="3717032"/>
            <a:ext cx="8785225" cy="28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r-HR" altLang="x-none" sz="2600" b="1" dirty="0">
                <a:latin typeface="Times New Roman" panose="02020603050405020304" pitchFamily="18" charset="0"/>
              </a:rPr>
              <a:t>Proračun Krapinsko-zagorske županije </a:t>
            </a:r>
            <a:br>
              <a:rPr lang="hr-HR" altLang="x-none" sz="2600" b="1" dirty="0">
                <a:latin typeface="Times New Roman" panose="02020603050405020304" pitchFamily="18" charset="0"/>
              </a:rPr>
            </a:br>
            <a:r>
              <a:rPr lang="hr-HR" altLang="x-none" sz="2600" b="1" dirty="0">
                <a:latin typeface="Times New Roman" panose="02020603050405020304" pitchFamily="18" charset="0"/>
              </a:rPr>
              <a:t>za 2025. godinu s projekcijama za 2026. i 2027. godinu</a:t>
            </a:r>
            <a:br>
              <a:rPr lang="hr-HR" altLang="x-none" sz="2600" b="1" dirty="0">
                <a:latin typeface="Times New Roman" panose="02020603050405020304" pitchFamily="18" charset="0"/>
              </a:rPr>
            </a:br>
            <a:br>
              <a:rPr lang="hr-HR" altLang="x-none" sz="2600" b="1" dirty="0">
                <a:latin typeface="Times New Roman" panose="02020603050405020304" pitchFamily="18" charset="0"/>
              </a:rPr>
            </a:br>
            <a:br>
              <a:rPr lang="hr-HR" altLang="x-none" sz="2600" b="1" dirty="0">
                <a:latin typeface="Times New Roman" panose="02020603050405020304" pitchFamily="18" charset="0"/>
              </a:rPr>
            </a:br>
            <a:br>
              <a:rPr lang="hr-HR" altLang="x-none" sz="2600" b="1" dirty="0">
                <a:latin typeface="Times New Roman" panose="02020603050405020304" pitchFamily="18" charset="0"/>
              </a:rPr>
            </a:br>
            <a:r>
              <a:rPr lang="hr-HR" altLang="x-none" sz="2600" b="1" dirty="0">
                <a:latin typeface="Times New Roman" panose="02020603050405020304" pitchFamily="18" charset="0"/>
              </a:rPr>
              <a:t>   				VODIČ ZA GRAĐANE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196752"/>
            <a:ext cx="8766745" cy="5400600"/>
          </a:xfrm>
        </p:spPr>
        <p:txBody>
          <a:bodyPr/>
          <a:lstStyle/>
          <a:p>
            <a:pPr marL="0" indent="0" algn="ctr">
              <a:buNone/>
            </a:pPr>
            <a:r>
              <a:rPr lang="hr-HR" sz="2000" b="1" dirty="0"/>
              <a:t>Najznačajniji kapitalni projekti županijskog proračuna u 2025. godini:</a:t>
            </a:r>
          </a:p>
          <a:p>
            <a:pPr marL="0" indent="0" algn="ctr">
              <a:buNone/>
            </a:pPr>
            <a:endParaRPr lang="hr-HR" sz="2000" b="1" dirty="0"/>
          </a:p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357579"/>
              </p:ext>
            </p:extLst>
          </p:nvPr>
        </p:nvGraphicFramePr>
        <p:xfrm>
          <a:off x="467544" y="1628800"/>
          <a:ext cx="7776863" cy="4871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8848883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Kapitalni projekti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Plan 2025.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UKUPNA VRIJEDNOST PROJEKTA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1. Nacionalni plan oporavka i otpornosti (NPOO) – rekonstrukcija, dogradnja i izgradnja školskih objekata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42.816.671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93.008.887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13879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2. Obnova od potresa – Dvorac Stubički Golubovec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6.600.000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14.241.549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95294"/>
                  </a:ext>
                </a:extLst>
              </a:tr>
              <a:tr h="1379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3. Energetska obnova osnovnih i srednjih škola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4.797.860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12.341.461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81368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4. Dopunska sredstva za izgradnju, dogradnju i adaptaciju škola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1.940.755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1.940.755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3294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5. Znanstveno edukativni zabavni centar ZEZ Zagorje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 845.000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10.300.000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33100"/>
                  </a:ext>
                </a:extLst>
              </a:tr>
              <a:tr h="27590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6. Dopunska sredstva za ulaganje i opremanje zdravstvenih </a:t>
                      </a:r>
                    </a:p>
                    <a:p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ustanova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779.452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779.452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2348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7. PŠ Poznanovec – izgradnja školske zgrade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600.000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1.200.000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4702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8. Energetska obnova ambulanti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197.910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401.976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77239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9. Digitalna transformacija Županije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184.190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424.713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665651"/>
                  </a:ext>
                </a:extLst>
              </a:tr>
              <a:tr h="245132">
                <a:tc>
                  <a:txBody>
                    <a:bodyPr/>
                    <a:lstStyle/>
                    <a:p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10. Astroturistički centar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</a:rPr>
                        <a:t>Hrašćina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- PTD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      65.000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65.000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497597"/>
                  </a:ext>
                </a:extLst>
              </a:tr>
              <a:tr h="245132">
                <a:tc>
                  <a:txBody>
                    <a:bodyPr/>
                    <a:lstStyle/>
                    <a:p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58.826.838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134.703.793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33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91363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22110"/>
              </p:ext>
            </p:extLst>
          </p:nvPr>
        </p:nvGraphicFramePr>
        <p:xfrm>
          <a:off x="611560" y="1509792"/>
          <a:ext cx="7416825" cy="4577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9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4070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Tekuće aktivnosti – Obrazovanje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Iznos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Decentralizirana sredstva – DEC funkcije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6.215.167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Prijevoz učenika SŠ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4.125.307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9529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i="0" dirty="0">
                          <a:solidFill>
                            <a:schemeClr val="tx1"/>
                          </a:solidFill>
                        </a:rPr>
                        <a:t>Dopunska sredstva za materijalno financijske rashode </a:t>
                      </a:r>
                      <a:r>
                        <a:rPr lang="hr-HR" sz="1600" i="0">
                          <a:solidFill>
                            <a:schemeClr val="tx1"/>
                          </a:solidFill>
                        </a:rPr>
                        <a:t>i opremu </a:t>
                      </a:r>
                      <a:r>
                        <a:rPr lang="hr-HR" sz="1600" i="0" dirty="0">
                          <a:solidFill>
                            <a:schemeClr val="tx1"/>
                          </a:solidFill>
                        </a:rPr>
                        <a:t>u školama </a:t>
                      </a: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(usluge tekućeg i investicijskog održavanja, hitne intervencije, e-tehničari…)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1.179.253</a:t>
                      </a:r>
                    </a:p>
                    <a:p>
                      <a:pPr algn="ctr"/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78029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EU projekti – Baltazar, Školska shema, 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1.085.072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31048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Dopunska sredstva za nastavne i vannastavne programe</a:t>
                      </a:r>
                    </a:p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(programi za nadarenu djecu i djecu s teškoćama u razvoju, građanski odgoj, troškovi natjecanja, stručno usavršavanje i doškolovanje…)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 505.182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950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Stipendije – učeničke i studentske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 341.270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81368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Sufinanciranje radnih bilježnica za učenike OŠ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 300.000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2348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Visokoškolsko obrazovanje</a:t>
                      </a:r>
                    </a:p>
                    <a:p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(Veleučilište Hrvatsko Zagorje, PTD-</a:t>
                      </a:r>
                      <a:r>
                        <a:rPr lang="hr-HR" sz="1400" i="1" dirty="0" err="1">
                          <a:solidFill>
                            <a:schemeClr val="tx1"/>
                          </a:solidFill>
                        </a:rPr>
                        <a:t>Emka</a:t>
                      </a: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, Studij - Pregrada)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   98.270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4702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13.849.521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87324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23356"/>
              </p:ext>
            </p:extLst>
          </p:nvPr>
        </p:nvGraphicFramePr>
        <p:xfrm>
          <a:off x="611560" y="1592781"/>
          <a:ext cx="7272808" cy="300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39605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Tekuće aktivnosti – Zdravstvo i socijalna skrb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278099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Decentralizirana sredstva – DEC funkcije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1.836.651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273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Tekuće pomoći zdravstvenim ustanovama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(poticajne mjere liječnicima, donacija OB Zabok…)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421.000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917181"/>
                  </a:ext>
                </a:extLst>
              </a:tr>
              <a:tr h="5831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Zdravstvene usluge prevencije i edukacije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r-HR" sz="1400" i="1" dirty="0" err="1">
                          <a:solidFill>
                            <a:schemeClr val="tx1"/>
                          </a:solidFill>
                        </a:rPr>
                        <a:t>mrtvozorstvo</a:t>
                      </a: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, mjere </a:t>
                      </a:r>
                      <a:r>
                        <a:rPr lang="hr-HR" sz="1400" i="1" dirty="0" err="1">
                          <a:solidFill>
                            <a:schemeClr val="tx1"/>
                          </a:solidFill>
                        </a:rPr>
                        <a:t>zdrav.zaštite</a:t>
                      </a: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, programi zaštite, palijativna skrb…)</a:t>
                      </a: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247.000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38011"/>
                  </a:ext>
                </a:extLst>
              </a:tr>
              <a:tr h="7651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i="0" dirty="0">
                          <a:solidFill>
                            <a:schemeClr val="tx1"/>
                          </a:solidFill>
                        </a:rPr>
                        <a:t>Socijalna zaštita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(rana intervencija, Županija prijatelj djece, pronatalitetni dodatak, pogrebne usluge-branitelji, podrška djeci, projekt Socijalni plan…)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i="0" dirty="0">
                          <a:solidFill>
                            <a:schemeClr val="tx1"/>
                          </a:solidFill>
                        </a:rPr>
                        <a:t>509.678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082257"/>
                  </a:ext>
                </a:extLst>
              </a:tr>
              <a:tr h="379692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3.014.329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02681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77479"/>
              </p:ext>
            </p:extLst>
          </p:nvPr>
        </p:nvGraphicFramePr>
        <p:xfrm>
          <a:off x="611560" y="1556792"/>
          <a:ext cx="7272808" cy="414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Poljoprivreda, gospodarstvo i turizam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Potpore u poljoprivredi</a:t>
                      </a:r>
                    </a:p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(uzgoj zagorskog purana, povećanje konkurentnosti, proizvodnje…)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429.000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Manifestacije, sajmovi, projekti i donacije u poljoprivredi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326.420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8189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Unapređenje konkurentnosti</a:t>
                      </a:r>
                    </a:p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(tradicijski obrti, „start-</a:t>
                      </a:r>
                      <a:r>
                        <a:rPr lang="hr-HR" sz="1400" i="1" dirty="0" err="1">
                          <a:solidFill>
                            <a:schemeClr val="tx1"/>
                          </a:solidFill>
                        </a:rPr>
                        <a:t>up</a:t>
                      </a: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” tvrtke, potpore obrtnicima, sajmovi i manifestacije</a:t>
                      </a: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509.130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713243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Subvencija kamata poduzetnicima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312.900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9529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Turistička promidžba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150.500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87543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Turistička zajednica Krapinsko-zagorske županije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150.000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81368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Projekt „Uređenje Staze kroz krošnje </a:t>
                      </a:r>
                      <a:r>
                        <a:rPr lang="hr-HR" sz="1600" dirty="0" err="1">
                          <a:solidFill>
                            <a:schemeClr val="tx1"/>
                          </a:solidFill>
                        </a:rPr>
                        <a:t>Zelenjak</a:t>
                      </a: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135.174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972690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Sufinanciranje certifikata za obnovu kuća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15.000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06251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2.028.124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1394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03290"/>
              </p:ext>
            </p:extLst>
          </p:nvPr>
        </p:nvGraphicFramePr>
        <p:xfrm>
          <a:off x="611560" y="1612843"/>
          <a:ext cx="7272808" cy="4048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444958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Promet, komunalna infrastruktura i zaštita okoliša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Poboljšanje prometne infrastrukture</a:t>
                      </a:r>
                    </a:p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(rekonstrukcija i izgradnja cesta, sufinanciranje javnog prijevoza)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450.150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Sanacija klizišta i šteta od elementarnih nepogoda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313.000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974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Uređenje prometne i komunalne infrastrukture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140.000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18589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Vodoopskrba i odvodnja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100.000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60812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Programi i studije vezane uz zaštitu okoliša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103.770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372662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Sanacija odlagališta otpada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66.370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493570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Gospodarenje otpadom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46.410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3596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Krapinsko-zagorski aerodrom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21.000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950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Prostorne podloge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14.750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3922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1.255.450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56850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64790"/>
              </p:ext>
            </p:extLst>
          </p:nvPr>
        </p:nvGraphicFramePr>
        <p:xfrm>
          <a:off x="755576" y="1628800"/>
          <a:ext cx="7272808" cy="369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Povezana društva i ustanove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Regionalni centar za gospodarenje otpadom </a:t>
                      </a:r>
                      <a:r>
                        <a:rPr lang="hr-HR" sz="1600" dirty="0" err="1">
                          <a:solidFill>
                            <a:schemeClr val="tx1"/>
                          </a:solidFill>
                        </a:rPr>
                        <a:t>Piškornica</a:t>
                      </a: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1.252.000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23531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Zagorska razvojna agencija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556.197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Poduzetnički centar –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</a:rPr>
                        <a:t>provođenje aktivnosti iz plana i programa rada i upravljanje Poslovno tehnološkim inkubatorom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534.400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9529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Zavod za prostorno uređenje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385.230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950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Javna ustanova „Zagorje zeleno”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369.296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81368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Regionalna energetska agencija sjeverozapadne Hrvatske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160.000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7067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Dom za žrtve nasilja u obitelji NOVI POČETAK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  70.000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4702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Integrirani promet zagrebačkog područja - IPZP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    58.375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162032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3.385.498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59880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22186"/>
              </p:ext>
            </p:extLst>
          </p:nvPr>
        </p:nvGraphicFramePr>
        <p:xfrm>
          <a:off x="683568" y="1772816"/>
          <a:ext cx="7272808" cy="3075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Kultura, sport i udruge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Donacije braniteljima, udrugama i mladima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552.950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506.640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9529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Program kulturnog razvitka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281.030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950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Vatrogasna zajednica Krapinsko-zagorske županije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265.000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81368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Zaštita spomenika kulture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263.450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7067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Civilna zaštita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148.300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2348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Izdavačka djelatnost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120.330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14702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2.137.700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24853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923776"/>
              </p:ext>
            </p:extLst>
          </p:nvPr>
        </p:nvGraphicFramePr>
        <p:xfrm>
          <a:off x="611560" y="1628800"/>
          <a:ext cx="7272808" cy="3147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Javna uprava i administracija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Javna uprava i administracija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7.335.941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Rashodi za zaposlene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5.046.983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974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Materijalni i financijski rashodi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1.776.658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43901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Nabava nefinancijske imovine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457.300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6244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Tekuća pričuva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55.000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60313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Aktivnosti Ureda župana i Županijske skupštine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1.554.123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40019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Međunarodna suradnja i promocija EU projekata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159.500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53906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9.049.564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11402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785816"/>
              </p:ext>
            </p:extLst>
          </p:nvPr>
        </p:nvGraphicFramePr>
        <p:xfrm>
          <a:off x="604585" y="2996952"/>
          <a:ext cx="7272808" cy="317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556047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Krediti i ostalo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Otplata dugoročnih kredita za kapitalne projekte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213.000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Kamate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84.000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974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Beskamatni zajam (sanacija potresa)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700.300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62422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Beskamatni zajam (obročna otplata po osnovi odgode plaćanja poreza i prireza na dohodak)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50.000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43901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Otplata glavnice i kamata - SB Stubičke Toplice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51.273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60313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Otplata glavnice i kamata RCKTU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204.054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341262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1.302.627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5A71BC2E-4532-2A24-01D9-EEBB9BB3A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15520"/>
              </p:ext>
            </p:extLst>
          </p:nvPr>
        </p:nvGraphicFramePr>
        <p:xfrm>
          <a:off x="611560" y="1556792"/>
          <a:ext cx="7272808" cy="1159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480983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Sanacija šteta - potres – 2025. 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Sanacija šteta od potresa – obnova (DEC sredstva)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8.733.581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>
                          <a:solidFill>
                            <a:schemeClr val="tx1"/>
                          </a:solidFill>
                        </a:rPr>
                        <a:t>8.733.581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67856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8627" y="1196752"/>
            <a:ext cx="8766745" cy="5112568"/>
          </a:xfrm>
        </p:spPr>
        <p:txBody>
          <a:bodyPr/>
          <a:lstStyle/>
          <a:p>
            <a:pPr marL="0" indent="0" algn="ctr">
              <a:buNone/>
            </a:pPr>
            <a:endParaRPr lang="hr-HR" sz="2200" b="1" dirty="0"/>
          </a:p>
          <a:p>
            <a:pPr marL="0" indent="0">
              <a:buNone/>
            </a:pPr>
            <a:endParaRPr lang="hr-HR" sz="2200" b="1" dirty="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D95CB25-EEF1-9312-C9BB-EFC203C6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494899"/>
              </p:ext>
            </p:extLst>
          </p:nvPr>
        </p:nvGraphicFramePr>
        <p:xfrm>
          <a:off x="1259632" y="1412776"/>
          <a:ext cx="6552727" cy="5006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1939018632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313422610"/>
                    </a:ext>
                  </a:extLst>
                </a:gridCol>
              </a:tblGrid>
              <a:tr h="556047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ŽUPANIJSKI PRORAČUN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Iznos </a:t>
                      </a:r>
                    </a:p>
                    <a:p>
                      <a:pPr algn="ctr"/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(u </a:t>
                      </a:r>
                      <a:r>
                        <a:rPr lang="hr-HR" sz="1600" dirty="0" err="1">
                          <a:solidFill>
                            <a:schemeClr val="tx1"/>
                          </a:solidFill>
                        </a:rPr>
                        <a:t>mil</a:t>
                      </a:r>
                      <a:r>
                        <a:rPr lang="hr-HR" sz="1600" dirty="0">
                          <a:solidFill>
                            <a:schemeClr val="tx1"/>
                          </a:solidFill>
                        </a:rPr>
                        <a:t>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8021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PRIHODI I PRIMICI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103,6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9856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Vlastiti prihodi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24,9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519745"/>
                  </a:ext>
                </a:extLst>
              </a:tr>
              <a:tr h="356984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Namjenski prihodi i primici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78,7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843901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RASHODI I IZDACI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>
                          <a:solidFill>
                            <a:schemeClr val="tx1"/>
                          </a:solidFill>
                        </a:rPr>
                        <a:t>103,6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60313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>
                          <a:solidFill>
                            <a:schemeClr val="tx1"/>
                          </a:solidFill>
                        </a:rPr>
                        <a:t>- Kapitalni </a:t>
                      </a:r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projekti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58,8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0019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Tekuće aktivnosti - obrazovanje i zdravstvo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16,8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53906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Javna uprava i administracija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9,0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288100"/>
                  </a:ext>
                </a:extLst>
              </a:tr>
              <a:tr h="336670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Sanacija šteta od potresa - obnova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54080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Povezana društva i ustanove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308884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Kultura, sport i udruge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236085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Poljoprivreda, gospodarstvo i turizam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846597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- Promet, komunalna infrastruktura i zaštita okoliša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907938"/>
                  </a:ext>
                </a:extLst>
              </a:tr>
              <a:tr h="339423">
                <a:tc>
                  <a:txBody>
                    <a:bodyPr/>
                    <a:lstStyle/>
                    <a:p>
                      <a:pPr algn="l"/>
                      <a:r>
                        <a:rPr lang="hr-HR" sz="1400" i="1">
                          <a:solidFill>
                            <a:schemeClr val="tx1"/>
                          </a:solidFill>
                        </a:rPr>
                        <a:t>- Krediti</a:t>
                      </a:r>
                      <a:endParaRPr lang="hr-H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i="1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827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4231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556792"/>
            <a:ext cx="82296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x-none" sz="1800" b="1" dirty="0"/>
              <a:t>ŠTO JE PRORAČUN?</a:t>
            </a:r>
            <a:br>
              <a:rPr lang="hr-HR" altLang="x-none" sz="1800" b="1" dirty="0"/>
            </a:br>
            <a:br>
              <a:rPr lang="hr-HR" altLang="x-none" sz="1800" b="1" dirty="0"/>
            </a:br>
            <a:r>
              <a:rPr lang="hr-HR" altLang="x-none" sz="1800" b="1" dirty="0"/>
              <a:t>- </a:t>
            </a:r>
            <a:r>
              <a:rPr lang="hr-HR" altLang="x-none" sz="1800" dirty="0"/>
              <a:t>temeljni financijski dokument u kojem su iskazani svi planirani godišnji prihodi i primici te rashodi i izdaci</a:t>
            </a:r>
            <a:br>
              <a:rPr lang="hr-HR" altLang="x-none" sz="1800" dirty="0"/>
            </a:br>
            <a:br>
              <a:rPr lang="hr-HR" altLang="x-none" sz="1800" dirty="0"/>
            </a:br>
            <a:r>
              <a:rPr lang="hr-HR" altLang="x-none" sz="1800" dirty="0"/>
              <a:t>- odnosi se na fiskalnu godinu koja predstavlja razdoblje od 12 mjeseci</a:t>
            </a:r>
            <a:br>
              <a:rPr lang="hr-HR" altLang="x-none" sz="1800" dirty="0"/>
            </a:br>
            <a:r>
              <a:rPr lang="hr-HR" altLang="x-none" sz="1800" dirty="0"/>
              <a:t>  (od 01. siječnja do 31. prosinca)</a:t>
            </a:r>
            <a:br>
              <a:rPr lang="hr-HR" altLang="x-none" sz="1800" dirty="0"/>
            </a:br>
            <a:br>
              <a:rPr lang="hr-HR" altLang="x-none" sz="1800" dirty="0"/>
            </a:br>
            <a:r>
              <a:rPr lang="hr-HR" altLang="x-none" sz="1800" dirty="0"/>
              <a:t>- temeljni propis kojim su regulirana sva pitanja vezana uz proračun je Zakon o proračunu („Narodne novine” br. 144/2021.)</a:t>
            </a: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endParaRPr lang="hr-HR" altLang="x-none" sz="1800" b="1" dirty="0"/>
          </a:p>
        </p:txBody>
      </p:sp>
    </p:spTree>
    <p:extLst>
      <p:ext uri="{BB962C8B-B14F-4D97-AF65-F5344CB8AC3E}">
        <p14:creationId xmlns:p14="http://schemas.microsoft.com/office/powerpoint/2010/main" val="404970380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915F61-61A8-139D-7F5E-D4D57A8FE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538" y="1268413"/>
            <a:ext cx="8799512" cy="53959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sz="2000" b="1" dirty="0"/>
              <a:t>ADRESA:</a:t>
            </a:r>
          </a:p>
          <a:p>
            <a:pPr marL="0" indent="0">
              <a:buFontTx/>
              <a:buNone/>
              <a:defRPr/>
            </a:pPr>
            <a:r>
              <a:rPr lang="hr-HR" sz="2000" dirty="0">
                <a:solidFill>
                  <a:schemeClr val="tx2"/>
                </a:solidFill>
              </a:rPr>
              <a:t>Krapinsko-zagorska županija</a:t>
            </a:r>
          </a:p>
          <a:p>
            <a:pPr marL="0" indent="0">
              <a:buFontTx/>
              <a:buNone/>
              <a:defRPr/>
            </a:pPr>
            <a:r>
              <a:rPr lang="hr-HR" sz="2000" dirty="0">
                <a:solidFill>
                  <a:schemeClr val="tx2"/>
                </a:solidFill>
              </a:rPr>
              <a:t>Magistratska 1</a:t>
            </a:r>
          </a:p>
          <a:p>
            <a:pPr marL="0" indent="0">
              <a:buFontTx/>
              <a:buNone/>
              <a:defRPr/>
            </a:pPr>
            <a:r>
              <a:rPr lang="hr-HR" sz="2000" dirty="0">
                <a:solidFill>
                  <a:schemeClr val="tx2"/>
                </a:solidFill>
              </a:rPr>
              <a:t>49 000 Krapina</a:t>
            </a:r>
          </a:p>
          <a:p>
            <a:pPr marL="0" indent="0">
              <a:buFontTx/>
              <a:buNone/>
              <a:defRPr/>
            </a:pPr>
            <a:endParaRPr lang="hr-HR" sz="500" dirty="0">
              <a:solidFill>
                <a:schemeClr val="tx2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hr-HR" sz="2000" b="1" dirty="0"/>
              <a:t>KONTAKT: </a:t>
            </a:r>
            <a:endParaRPr lang="hr-HR" sz="2000" dirty="0">
              <a:solidFill>
                <a:schemeClr val="tx2"/>
              </a:solidFill>
              <a:hlinkClick r:id="rId2"/>
            </a:endParaRPr>
          </a:p>
          <a:p>
            <a:pPr>
              <a:defRPr/>
            </a:pPr>
            <a:r>
              <a:rPr lang="hr-HR" sz="2000" dirty="0">
                <a:solidFill>
                  <a:schemeClr val="tx2"/>
                </a:solidFill>
              </a:rPr>
              <a:t>TEL: +385 49 329 111</a:t>
            </a:r>
          </a:p>
          <a:p>
            <a:pPr>
              <a:defRPr/>
            </a:pPr>
            <a:r>
              <a:rPr lang="hr-HR" sz="2000" dirty="0">
                <a:solidFill>
                  <a:schemeClr val="tx2"/>
                </a:solidFill>
              </a:rPr>
              <a:t>FAX: +385 49 329 255</a:t>
            </a:r>
          </a:p>
          <a:p>
            <a:pPr marL="0" indent="0">
              <a:buFontTx/>
              <a:buNone/>
              <a:defRPr/>
            </a:pPr>
            <a:endParaRPr lang="hr-HR" sz="500" dirty="0">
              <a:solidFill>
                <a:schemeClr val="tx2"/>
              </a:solidFill>
            </a:endParaRPr>
          </a:p>
          <a:p>
            <a:pPr marL="0" indent="0">
              <a:buFontTx/>
              <a:buNone/>
              <a:defRPr/>
            </a:pPr>
            <a:endParaRPr lang="hr-HR" sz="500" b="1" dirty="0">
              <a:solidFill>
                <a:schemeClr val="tx2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hr-HR" sz="2000" b="1" dirty="0">
                <a:solidFill>
                  <a:schemeClr val="tx2"/>
                </a:solidFill>
              </a:rPr>
              <a:t>PRATITE NAS:</a:t>
            </a:r>
          </a:p>
          <a:p>
            <a:pPr>
              <a:defRPr/>
            </a:pPr>
            <a:r>
              <a:rPr lang="hr-HR" sz="2000" dirty="0">
                <a:solidFill>
                  <a:schemeClr val="tx2"/>
                </a:solidFill>
              </a:rPr>
              <a:t>na službenim internetskim stranicama: </a:t>
            </a:r>
            <a:r>
              <a:rPr lang="hr-HR" sz="2000" u="sng" dirty="0">
                <a:solidFill>
                  <a:schemeClr val="tx2"/>
                </a:solidFill>
                <a:hlinkClick r:id="rId3"/>
              </a:rPr>
              <a:t>https://www.kzz.hr</a:t>
            </a:r>
            <a:endParaRPr lang="hr-HR" sz="20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hr-HR" sz="2000" dirty="0">
                <a:solidFill>
                  <a:schemeClr val="tx2"/>
                </a:solidFill>
              </a:rPr>
              <a:t>na službenom YouTube kanalu: </a:t>
            </a:r>
            <a:r>
              <a:rPr lang="hr-HR" sz="2000" u="sng" dirty="0">
                <a:solidFill>
                  <a:schemeClr val="tx2"/>
                </a:solidFill>
                <a:hlinkClick r:id="rId4"/>
              </a:rPr>
              <a:t>https://www.youtube.com/user/zagorjehr</a:t>
            </a:r>
            <a:endParaRPr lang="hr-HR" sz="2000" u="sng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hr-HR" sz="2000" dirty="0">
                <a:solidFill>
                  <a:schemeClr val="tx2"/>
                </a:solidFill>
              </a:rPr>
              <a:t>P</a:t>
            </a:r>
            <a:r>
              <a:rPr lang="hr-HR" sz="2000">
                <a:solidFill>
                  <a:schemeClr val="tx2"/>
                </a:solidFill>
              </a:rPr>
              <a:t>ravo </a:t>
            </a:r>
            <a:r>
              <a:rPr lang="hr-HR" sz="2000" dirty="0">
                <a:solidFill>
                  <a:schemeClr val="tx2"/>
                </a:solidFill>
              </a:rPr>
              <a:t>na pristup informacijama: </a:t>
            </a:r>
            <a:r>
              <a:rPr lang="hr-HR" sz="2000" u="sng" dirty="0">
                <a:solidFill>
                  <a:schemeClr val="tx2"/>
                </a:solidFill>
                <a:hlinkClick r:id="rId5"/>
              </a:rPr>
              <a:t>https://kzz.hr/pristup-informacijama</a:t>
            </a:r>
            <a:endParaRPr lang="hr-HR" sz="2000" dirty="0">
              <a:solidFill>
                <a:schemeClr val="tx2"/>
              </a:solidFill>
            </a:endParaRPr>
          </a:p>
          <a:p>
            <a:pPr marL="0" indent="0">
              <a:buFontTx/>
              <a:buNone/>
              <a:defRPr/>
            </a:pPr>
            <a:endParaRPr lang="hr-HR" sz="2000" dirty="0">
              <a:solidFill>
                <a:schemeClr val="tx2"/>
              </a:solidFill>
            </a:endParaRPr>
          </a:p>
          <a:p>
            <a:pPr marL="0" indent="0">
              <a:buFontTx/>
              <a:buNone/>
              <a:defRPr/>
            </a:pPr>
            <a:endParaRPr lang="hr-HR" sz="2000" dirty="0"/>
          </a:p>
          <a:p>
            <a:pPr marL="0" indent="0">
              <a:buFontTx/>
              <a:buNone/>
              <a:defRPr/>
            </a:pPr>
            <a:r>
              <a:rPr lang="hr-HR" sz="2000" dirty="0"/>
              <a:t> 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556792"/>
            <a:ext cx="82296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x-none" sz="1800" b="1" dirty="0"/>
              <a:t>KAKO SE DONOSI PRORAČUN?</a:t>
            </a:r>
            <a:br>
              <a:rPr lang="hr-HR" altLang="x-none" sz="1800" b="1" dirty="0"/>
            </a:br>
            <a:br>
              <a:rPr lang="hr-HR" altLang="x-none" sz="1800" b="1" dirty="0"/>
            </a:br>
            <a:r>
              <a:rPr lang="hr-HR" altLang="x-none" sz="1800" b="1" dirty="0"/>
              <a:t>- </a:t>
            </a:r>
            <a:r>
              <a:rPr lang="hr-HR" altLang="x-none" sz="1800" dirty="0"/>
              <a:t>Proračun donosi predstavničko tijelo – Županijska skupština Krapinsko-zagorske županije</a:t>
            </a:r>
            <a:br>
              <a:rPr lang="hr-HR" altLang="x-none" sz="1800" dirty="0"/>
            </a:br>
            <a:br>
              <a:rPr lang="hr-HR" altLang="x-none" sz="1800" dirty="0"/>
            </a:br>
            <a:r>
              <a:rPr lang="hr-HR" altLang="x-none" sz="1800" dirty="0"/>
              <a:t>- Zakonom je propisano da se Proračun za iduću godinu donosi najkasnije do kraja tekuće godine, a na prijedlog župana</a:t>
            </a: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endParaRPr lang="hr-HR" altLang="x-none" sz="1800" b="1" dirty="0"/>
          </a:p>
        </p:txBody>
      </p:sp>
    </p:spTree>
    <p:extLst>
      <p:ext uri="{BB962C8B-B14F-4D97-AF65-F5344CB8AC3E}">
        <p14:creationId xmlns:p14="http://schemas.microsoft.com/office/powerpoint/2010/main" val="1595645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556792"/>
            <a:ext cx="82296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x-none" sz="1800" b="1" dirty="0"/>
              <a:t>SADRŽAJ PRORAČUNA</a:t>
            </a:r>
            <a:br>
              <a:rPr lang="hr-HR" altLang="x-none" sz="1800" b="1" dirty="0"/>
            </a:br>
            <a:br>
              <a:rPr lang="hr-HR" altLang="x-none" sz="1800" b="1" dirty="0"/>
            </a:br>
            <a:r>
              <a:rPr lang="hr-HR" altLang="x-none" sz="1800" dirty="0"/>
              <a:t>Opći dio proračuna – račun prihoda i rashoda te račun financiranja koji obuhvaća primitke od financijske imovine i zaduživanja te izdatke za financijsku imovinu i otplatu kredita i zajmova</a:t>
            </a:r>
            <a:br>
              <a:rPr lang="hr-HR" altLang="x-none" sz="1800" dirty="0"/>
            </a:br>
            <a:br>
              <a:rPr lang="hr-HR" altLang="x-none" sz="1800" dirty="0"/>
            </a:br>
            <a:r>
              <a:rPr lang="hr-HR" altLang="x-none" sz="1800" dirty="0"/>
              <a:t>Poseban dio proračuna – sastoji se od plana rashoda i izdataka Županije i njezinih proračunskih korisnika iskazanih po vrstama, raspoređenih u programe koji se sastoje od aktivnosti i projekata</a:t>
            </a: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endParaRPr lang="hr-HR" altLang="x-none" sz="1800" b="1" dirty="0"/>
          </a:p>
        </p:txBody>
      </p:sp>
    </p:spTree>
    <p:extLst>
      <p:ext uri="{BB962C8B-B14F-4D97-AF65-F5344CB8AC3E}">
        <p14:creationId xmlns:p14="http://schemas.microsoft.com/office/powerpoint/2010/main" val="26685414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268760"/>
            <a:ext cx="8229600" cy="5184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x-none" sz="1800" b="1" dirty="0"/>
              <a:t>SADRŽAJ PRORAČUNA:</a:t>
            </a:r>
            <a:br>
              <a:rPr lang="hr-HR" altLang="x-none" sz="1800" b="1" dirty="0"/>
            </a:br>
            <a:br>
              <a:rPr lang="hr-HR" altLang="x-none" sz="1800" b="1" dirty="0"/>
            </a:br>
            <a:r>
              <a:rPr lang="hr-HR" altLang="x-none" sz="1800" dirty="0"/>
              <a:t>Proračunom su obuhvaćeni prihodi i primici te rashodi i izdaci Krapinsko-zagorske županije i njezinih proračunskih korisnika:</a:t>
            </a:r>
            <a:br>
              <a:rPr lang="hr-HR" altLang="x-none" sz="1800" dirty="0"/>
            </a:br>
            <a:r>
              <a:rPr lang="hr-HR" altLang="x-none" sz="1800" dirty="0"/>
              <a:t>- 32 osnovne škole</a:t>
            </a:r>
            <a:br>
              <a:rPr lang="hr-HR" altLang="x-none" sz="1800" dirty="0"/>
            </a:br>
            <a:r>
              <a:rPr lang="hr-HR" altLang="x-none" sz="1800" dirty="0"/>
              <a:t>- 9 srednjih škola</a:t>
            </a:r>
            <a:br>
              <a:rPr lang="hr-HR" altLang="x-none" sz="1800" dirty="0"/>
            </a:br>
            <a:r>
              <a:rPr lang="hr-HR" altLang="x-none" sz="1800" dirty="0"/>
              <a:t>- 2 Specijalne bolnice</a:t>
            </a:r>
            <a:br>
              <a:rPr lang="hr-HR" altLang="x-none" sz="1800" dirty="0"/>
            </a:br>
            <a:r>
              <a:rPr lang="hr-HR" altLang="x-none" sz="1800" dirty="0"/>
              <a:t>- Dom zdravlja Krapinsko-zagorske županije</a:t>
            </a:r>
            <a:br>
              <a:rPr lang="hr-HR" altLang="x-none" sz="1800" dirty="0"/>
            </a:br>
            <a:r>
              <a:rPr lang="hr-HR" altLang="x-none" sz="1800" dirty="0"/>
              <a:t>- Zavod za hitnu medicinu</a:t>
            </a:r>
            <a:br>
              <a:rPr lang="hr-HR" altLang="x-none" sz="1800" dirty="0"/>
            </a:br>
            <a:r>
              <a:rPr lang="hr-HR" altLang="x-none" sz="1800" dirty="0"/>
              <a:t>- Zavod za javno zdravstvo</a:t>
            </a:r>
            <a:br>
              <a:rPr lang="hr-HR" altLang="x-none" sz="1800" dirty="0"/>
            </a:br>
            <a:r>
              <a:rPr lang="hr-HR" altLang="x-none" sz="1800" dirty="0"/>
              <a:t>- Zavod za prostorno uređenje</a:t>
            </a:r>
            <a:br>
              <a:rPr lang="hr-HR" altLang="x-none" sz="1800" dirty="0"/>
            </a:br>
            <a:r>
              <a:rPr lang="hr-HR" altLang="x-none" sz="1800" dirty="0"/>
              <a:t>- Javna ustanova za upravljanje zaštićenim dijelovima prirode „Zagorje zeleno”</a:t>
            </a:r>
            <a:br>
              <a:rPr lang="hr-HR" altLang="x-none" sz="1800" dirty="0"/>
            </a:br>
            <a:r>
              <a:rPr lang="hr-HR" altLang="x-none" sz="1800" dirty="0"/>
              <a:t>- Zagorska razvojna agencija d.o.o.</a:t>
            </a:r>
            <a:br>
              <a:rPr lang="hr-HR" altLang="x-none" sz="1800" dirty="0"/>
            </a:br>
            <a:r>
              <a:rPr lang="hr-HR" altLang="x-none" sz="1800" dirty="0"/>
              <a:t>- Dom za žrtve nasilja u obitelji NOVI POČETAK</a:t>
            </a:r>
            <a:br>
              <a:rPr lang="hr-HR" altLang="x-none" sz="1800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br>
              <a:rPr lang="hr-HR" altLang="x-none" sz="1800" b="1" dirty="0"/>
            </a:br>
            <a:endParaRPr lang="hr-HR" altLang="x-none" sz="1800" b="1" dirty="0"/>
          </a:p>
        </p:txBody>
      </p:sp>
    </p:spTree>
    <p:extLst>
      <p:ext uri="{BB962C8B-B14F-4D97-AF65-F5344CB8AC3E}">
        <p14:creationId xmlns:p14="http://schemas.microsoft.com/office/powerpoint/2010/main" val="24124909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064CB-5B1E-459D-C28A-1613B2DD9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C0E950-682E-782F-328B-EDE94F6E7F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616" y="5229200"/>
            <a:ext cx="6696744" cy="576064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hr-HR" alt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 Krapinsko-zagorske županije za 2025. godinu planira se u iznosu od </a:t>
            </a:r>
            <a:r>
              <a:rPr lang="hr-HR" alt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267.637.906,99 EUR</a:t>
            </a:r>
            <a:r>
              <a:rPr lang="hr-HR" alt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što je povećanje za 41.904.067,41 EUR ili </a:t>
            </a:r>
            <a:r>
              <a:rPr lang="hr-HR" alt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19% </a:t>
            </a:r>
            <a:r>
              <a:rPr lang="hr-HR" alt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odnosu na zadnji Plan 2024. godine.</a:t>
            </a:r>
          </a:p>
        </p:txBody>
      </p:sp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71DE13EC-27C0-A728-2FAB-24C6E95B68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447791"/>
              </p:ext>
            </p:extLst>
          </p:nvPr>
        </p:nvGraphicFramePr>
        <p:xfrm>
          <a:off x="1187624" y="1772816"/>
          <a:ext cx="6192688" cy="3096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34639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2100A-951F-2E1B-C456-FB4F241F2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9C4B5F4-2C94-AB03-728D-20A5F46EC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616" y="5157192"/>
            <a:ext cx="6624736" cy="576064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hr-HR" alt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Izvorni proračun Krapinsko-zagorske županije za 2025. godinu iznosi </a:t>
            </a:r>
            <a:r>
              <a:rPr lang="hr-HR" alt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103.583.232,98 EUR </a:t>
            </a:r>
            <a:r>
              <a:rPr lang="hr-HR" alt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što je povećanje za 35.424.933,83 EUR  ili </a:t>
            </a:r>
            <a:r>
              <a:rPr lang="hr-HR" alt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52% </a:t>
            </a:r>
            <a:r>
              <a:rPr lang="hr-HR" alt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odnosu na zadnji Plan 2024. godinu.</a:t>
            </a:r>
            <a:endParaRPr lang="hr-HR" altLang="sr-Latn-R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321C642A-4A77-EEA5-2A55-04CF17F690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850298"/>
              </p:ext>
            </p:extLst>
          </p:nvPr>
        </p:nvGraphicFramePr>
        <p:xfrm>
          <a:off x="1924049" y="1700808"/>
          <a:ext cx="5295901" cy="290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4834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28" y="1158526"/>
            <a:ext cx="8656637" cy="544990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Prihodi i primici županijskog proračuna u 2025. godini</a:t>
            </a:r>
          </a:p>
          <a:p>
            <a:pPr marL="0" indent="0" algn="ctr">
              <a:buFontTx/>
              <a:buNone/>
              <a:defRPr/>
            </a:pPr>
            <a:endParaRPr lang="hr-H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17DEF52-E36F-0A25-6BDE-3837A5156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772816"/>
            <a:ext cx="6410227" cy="365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3789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09E0B-00FF-CEF1-98CB-378550D82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711F5E-E743-33C3-2811-F1E96081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28" y="1158526"/>
            <a:ext cx="8656637" cy="544990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Rashodi i izdaci županijskog proračuna u 2025. godini</a:t>
            </a:r>
          </a:p>
          <a:p>
            <a:pPr marL="0" indent="0" algn="ctr">
              <a:buFontTx/>
              <a:buNone/>
              <a:defRPr/>
            </a:pPr>
            <a:endParaRPr lang="hr-H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A5DF648-3E8C-CCD0-238C-AC6AA120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36812"/>
            <a:ext cx="705342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9660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pp_ani_glo_stand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pp_ani_glo_st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ani_glo_sta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ani_glo_sta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ni_glo_sta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ni_glo_sta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ni_glo_sta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ni_glo_sta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ni_glo_sta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p_ani_glo_stand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pp_ani_glo_st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pp_ani_glo_sta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p_ani_glo_sta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p_ani_glo_sta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p_ani_glo_sta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p_ani_glo_sta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p_ani_glo_sta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p_ani_glo_sta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pp_ani_glo_stand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ppp_ani_glo_st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p_ani_glo_sta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p_ani_glo_sta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p_ani_glo_sta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p_ani_glo_sta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p_ani_glo_sta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p_ani_glo_sta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p_ani_glo_sta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KZZ Powerpoint predložak</Template>
  <TotalTime>10586</TotalTime>
  <Words>1343</Words>
  <Application>Microsoft Office PowerPoint</Application>
  <PresentationFormat>Prikaz na zaslonu (4:3)</PresentationFormat>
  <Paragraphs>268</Paragraphs>
  <Slides>20</Slides>
  <Notes>7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3</vt:i4>
      </vt:variant>
      <vt:variant>
        <vt:lpstr>Naslovi slajdova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ppp_ani_glo_stand</vt:lpstr>
      <vt:lpstr>1_ppp_ani_glo_stand</vt:lpstr>
      <vt:lpstr>2_ppp_ani_glo_stand</vt:lpstr>
      <vt:lpstr>Proračun Krapinsko-zagorske županije  za 2025. godinu s projekcijama za 2026. i 2027. godinu           VODIČ ZA GRAĐANE</vt:lpstr>
      <vt:lpstr>ŠTO JE PRORAČUN?  - temeljni financijski dokument u kojem su iskazani svi planirani godišnji prihodi i primici te rashodi i izdaci  - odnosi se na fiskalnu godinu koja predstavlja razdoblje od 12 mjeseci   (od 01. siječnja do 31. prosinca)  - temeljni propis kojim su regulirana sva pitanja vezana uz proračun je Zakon o proračunu („Narodne novine” br. 144/2021.)      </vt:lpstr>
      <vt:lpstr>KAKO SE DONOSI PRORAČUN?  - Proračun donosi predstavničko tijelo – Županijska skupština Krapinsko-zagorske županije  - Zakonom je propisano da se Proračun za iduću godinu donosi najkasnije do kraja tekuće godine, a na prijedlog župana      </vt:lpstr>
      <vt:lpstr>SADRŽAJ PRORAČUNA  Opći dio proračuna – račun prihoda i rashoda te račun financiranja koji obuhvaća primitke od financijske imovine i zaduživanja te izdatke za financijsku imovinu i otplatu kredita i zajmova  Poseban dio proračuna – sastoji se od plana rashoda i izdataka Županije i njezinih proračunskih korisnika iskazanih po vrstama, raspoređenih u programe koji se sastoje od aktivnosti i projekata      </vt:lpstr>
      <vt:lpstr>SADRŽAJ PRORAČUNA:  Proračunom su obuhvaćeni prihodi i primici te rashodi i izdaci Krapinsko-zagorske županije i njezinih proračunskih korisnika: - 32 osnovne škole - 9 srednjih škola - 2 Specijalne bolnice - Dom zdravlja Krapinsko-zagorske županije - Zavod za hitnu medicinu - Zavod za javno zdravstvo - Zavod za prostorno uređenje - Javna ustanova za upravljanje zaštićenim dijelovima prirode „Zagorje zeleno” - Zagorska razvojna agencija d.o.o. - Dom za žrtve nasilja u obitelji NOVI POČETAK     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KZZ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Kretanje na tržištu rada na području Krapinsko-zagorske županije</dc:title>
  <dc:creator>ivankab</dc:creator>
  <cp:lastModifiedBy>Zoran Gumbas</cp:lastModifiedBy>
  <cp:revision>522</cp:revision>
  <cp:lastPrinted>2024-12-04T11:06:42Z</cp:lastPrinted>
  <dcterms:created xsi:type="dcterms:W3CDTF">2010-11-02T08:26:15Z</dcterms:created>
  <dcterms:modified xsi:type="dcterms:W3CDTF">2024-12-18T12:40:21Z</dcterms:modified>
</cp:coreProperties>
</file>