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5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6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2" r:id="rId2"/>
    <p:sldMasterId id="2147483653" r:id="rId3"/>
    <p:sldMasterId id="2147483857" r:id="rId4"/>
    <p:sldMasterId id="2147484465" r:id="rId5"/>
    <p:sldMasterId id="2147485886" r:id="rId6"/>
    <p:sldMasterId id="2147485980" r:id="rId7"/>
  </p:sldMasterIdLst>
  <p:notesMasterIdLst>
    <p:notesMasterId r:id="rId21"/>
  </p:notesMasterIdLst>
  <p:sldIdLst>
    <p:sldId id="549" r:id="rId8"/>
    <p:sldId id="529" r:id="rId9"/>
    <p:sldId id="543" r:id="rId10"/>
    <p:sldId id="546" r:id="rId11"/>
    <p:sldId id="534" r:id="rId12"/>
    <p:sldId id="535" r:id="rId13"/>
    <p:sldId id="547" r:id="rId14"/>
    <p:sldId id="548" r:id="rId15"/>
    <p:sldId id="537" r:id="rId16"/>
    <p:sldId id="539" r:id="rId17"/>
    <p:sldId id="538" r:id="rId18"/>
    <p:sldId id="540" r:id="rId19"/>
    <p:sldId id="512" r:id="rId20"/>
  </p:sldIdLst>
  <p:sldSz cx="9144000" cy="6858000" type="screen4x3"/>
  <p:notesSz cx="6735763" cy="9866313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101" autoAdjust="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8A34D175-1E72-FC17-0111-0997C82A263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6B044A5A-0561-938A-7E4D-E678334D451C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27EF3470-0300-47AD-8506-7B7740EFBD6E}" type="datetimeFigureOut">
              <a:rPr lang="hr-HR"/>
              <a:pPr>
                <a:defRPr/>
              </a:pPr>
              <a:t>28.11.2025.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10229F10-A524-5F92-F2AE-5C3ED846DD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291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60F3A837-BCFF-4AC1-A2DC-96F184CF8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F926E80-5DFB-3709-87FC-D8F9B108DFD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430A2470-F2AB-523C-DA0F-9F3258D330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0754" tIns="45377" rIns="90754" bIns="4537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8510B43-BD72-49E5-B59A-EF24D1ECB527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zervirano mjesto slike slajda 1">
            <a:extLst>
              <a:ext uri="{FF2B5EF4-FFF2-40B4-BE49-F238E27FC236}">
                <a16:creationId xmlns:a16="http://schemas.microsoft.com/office/drawing/2014/main" id="{822D60AE-124E-A09F-3AAD-61E65675395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Rezervirano mjesto bilježaka 2">
            <a:extLst>
              <a:ext uri="{FF2B5EF4-FFF2-40B4-BE49-F238E27FC236}">
                <a16:creationId xmlns:a16="http://schemas.microsoft.com/office/drawing/2014/main" id="{85794B6F-BFCB-AF41-AF76-8B405C30DE8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r-Latn-RS" altLang="sr-Latn-RS" dirty="0"/>
          </a:p>
        </p:txBody>
      </p:sp>
      <p:sp>
        <p:nvSpPr>
          <p:cNvPr id="12292" name="Rezervirano mjesto broja slajda 3">
            <a:extLst>
              <a:ext uri="{FF2B5EF4-FFF2-40B4-BE49-F238E27FC236}">
                <a16:creationId xmlns:a16="http://schemas.microsoft.com/office/drawing/2014/main" id="{147E55DB-9F11-09BF-E70A-BB0D537408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6600" indent="-28257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3475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87500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1525" indent="-225425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987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59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31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70325" indent="-22542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5744E2-6E7B-45D2-9B30-B3223EA9622F}" type="slidenum">
              <a:rPr lang="hr-HR" altLang="sr-Latn-RS" sz="1200" smtClean="0"/>
              <a:pPr/>
              <a:t>1</a:t>
            </a:fld>
            <a:endParaRPr lang="hr-HR" altLang="sr-Latn-R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24279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278132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05282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21674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8095522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7214A03-3BDD-DDD8-4AD7-292F458116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9F18CFD-ED84-51EC-A08A-7E19A195FA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5844663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49903CA-0B9C-86C1-A2B1-488DDD54F9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9AA502F-87BC-C282-523E-4F201B1A88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41396940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AAADF2B-72C6-C9C4-2FB9-802B666AE3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59E7C14-7C32-F6A8-01A6-9C6D2197AF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966255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CE2FC6-5D60-1148-556B-B3248F5F4F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3E5824-C774-48C9-A01A-42B466922A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31072428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2B8BB3EC-3448-FDAA-07AD-B03959752A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8AB9B660-65C0-62F1-4AA9-306D31E3B2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7652051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8EE7C9-EAB6-60CD-1EB9-39386DCA1B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740498D-ACEB-DF4C-7EF0-484963096C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1404809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0431150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9161DA2-966C-6681-D328-C817205EE15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2DCA5177-AA75-0D7C-165A-7E778F786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381282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C30DFA8-B221-CD65-A557-061D801482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DF7F3B-379E-DA89-00A9-1CDBA745F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5196904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FCC9E0-E3E2-7952-5A42-922F36EC95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6EC239-05CA-7B5D-6015-DB97D7E6BD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842048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D0CDC61-0D50-66B1-B52B-F8CBE1F6E2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5C58618-A26A-4F0A-B318-0FC65621EF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191352303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3D58F1-CAE9-2631-A533-EFBA51ADFA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A25E872-5A87-3039-7006-D0FFC98A63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r-Latn-CS" altLang="sr-Latn-RS"/>
          </a:p>
        </p:txBody>
      </p:sp>
    </p:spTree>
    <p:extLst>
      <p:ext uri="{BB962C8B-B14F-4D97-AF65-F5344CB8AC3E}">
        <p14:creationId xmlns:p14="http://schemas.microsoft.com/office/powerpoint/2010/main" val="28911800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828738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343840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7665496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5230432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43950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761375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0161191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265744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92779939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76217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85710722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8191202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61876435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3500047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6426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2796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4906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622610811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73091536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25652952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75582366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027116055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629415033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8621863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4172125959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63403648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87040702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08938043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40625602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950637149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474529537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98292757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512133814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28128722"/>
      </p:ext>
    </p:extLst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452856648"/>
      </p:ext>
    </p:extLst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023085789"/>
      </p:ext>
    </p:extLst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925140517"/>
      </p:ext>
    </p:extLst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712564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237896814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76983101"/>
      </p:ext>
    </p:extLst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59685099"/>
      </p:ext>
    </p:extLst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931364169"/>
      </p:ext>
    </p:extLst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66670012"/>
      </p:ext>
    </p:extLst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72714502"/>
      </p:ext>
    </p:extLst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285349810"/>
      </p:ext>
    </p:extLst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4125609277"/>
      </p:ext>
    </p:extLst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558315044"/>
      </p:ext>
    </p:extLst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325819452"/>
      </p:ext>
    </p:extLst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57792356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75400343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649167118"/>
      </p:ext>
    </p:extLst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1594579939"/>
      </p:ext>
    </p:extLst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269887"/>
      </p:ext>
    </p:extLst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34819551"/>
      </p:ext>
    </p:extLst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083448385"/>
      </p:ext>
    </p:extLst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405171032"/>
      </p:ext>
    </p:extLst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697718164"/>
      </p:ext>
    </p:extLst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45605715"/>
      </p:ext>
    </p:extLst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827493822"/>
      </p:ext>
    </p:extLst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r-HR"/>
              <a:t>Uredite stil podnaslova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4254703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33198120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31320012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264360612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1132766001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75665315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</p:spTree>
    <p:extLst>
      <p:ext uri="{BB962C8B-B14F-4D97-AF65-F5344CB8AC3E}">
        <p14:creationId xmlns:p14="http://schemas.microsoft.com/office/powerpoint/2010/main" val="361457558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20861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385762277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11296915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403190271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757988" y="274638"/>
            <a:ext cx="2173287" cy="6389687"/>
          </a:xfrm>
          <a:prstGeom prst="rect">
            <a:avLst/>
          </a:prstGeo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236538" y="274638"/>
            <a:ext cx="6369050" cy="638968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3945558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</p:spTree>
    <p:extLst>
      <p:ext uri="{BB962C8B-B14F-4D97-AF65-F5344CB8AC3E}">
        <p14:creationId xmlns:p14="http://schemas.microsoft.com/office/powerpoint/2010/main" val="4089669889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adržaja 1"/>
          <p:cNvSpPr>
            <a:spLocks noGrp="1"/>
          </p:cNvSpPr>
          <p:nvPr>
            <p:ph/>
          </p:nvPr>
        </p:nvSpPr>
        <p:spPr>
          <a:xfrm>
            <a:off x="236538" y="274638"/>
            <a:ext cx="8694737" cy="6389687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77566831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slov, tekst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half" idx="1"/>
          </p:nvPr>
        </p:nvSpPr>
        <p:spPr>
          <a:xfrm>
            <a:off x="236538" y="1577975"/>
            <a:ext cx="4270375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59313" y="1577975"/>
            <a:ext cx="4271962" cy="5086350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</p:spTree>
    <p:extLst>
      <p:ext uri="{BB962C8B-B14F-4D97-AF65-F5344CB8AC3E}">
        <p14:creationId xmlns:p14="http://schemas.microsoft.com/office/powerpoint/2010/main" val="276580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3" Type="http://schemas.openxmlformats.org/officeDocument/2006/relationships/slideLayout" Target="../slideLayouts/slideLayout55.xml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2" Type="http://schemas.openxmlformats.org/officeDocument/2006/relationships/slideLayout" Target="../slideLayouts/slideLayout54.xml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62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slideLayout" Target="../slideLayouts/slideLayout78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3296E80B-32B4-D95C-F19E-077901252E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>
            <a:extLst>
              <a:ext uri="{FF2B5EF4-FFF2-40B4-BE49-F238E27FC236}">
                <a16:creationId xmlns:a16="http://schemas.microsoft.com/office/drawing/2014/main" id="{2FB3D1E3-C247-1FB0-49E5-81A68FB56F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295B09BB-205C-4EDE-BF68-77D0198B0C28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77" r:id="rId1"/>
    <p:sldLayoutId id="2147487578" r:id="rId2"/>
    <p:sldLayoutId id="2147487579" r:id="rId3"/>
    <p:sldLayoutId id="2147487580" r:id="rId4"/>
    <p:sldLayoutId id="2147487581" r:id="rId5"/>
    <p:sldLayoutId id="2147487582" r:id="rId6"/>
    <p:sldLayoutId id="2147487583" r:id="rId7"/>
    <p:sldLayoutId id="2147487584" r:id="rId8"/>
    <p:sldLayoutId id="2147487585" r:id="rId9"/>
    <p:sldLayoutId id="2147487586" r:id="rId10"/>
    <p:sldLayoutId id="2147487587" r:id="rId11"/>
    <p:sldLayoutId id="2147487588" r:id="rId12"/>
    <p:sldLayoutId id="2147487589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6" descr="D:\nicks computer\new global series again!!!\global09\global09_title.jpg">
            <a:extLst>
              <a:ext uri="{FF2B5EF4-FFF2-40B4-BE49-F238E27FC236}">
                <a16:creationId xmlns:a16="http://schemas.microsoft.com/office/drawing/2014/main" id="{CF638534-0163-2946-474B-6A5C607A2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38"/>
            <a:ext cx="9144000" cy="685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3">
            <a:extLst>
              <a:ext uri="{FF2B5EF4-FFF2-40B4-BE49-F238E27FC236}">
                <a16:creationId xmlns:a16="http://schemas.microsoft.com/office/drawing/2014/main" id="{3F42C25E-BDD2-C8D4-C490-8296679A65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06501E2-B019-092B-543C-FB3DF45A313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94463"/>
            <a:ext cx="1166813" cy="3635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A5C0A8-DEAD-B09C-B966-C0C3A14D00E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76525" y="6481763"/>
            <a:ext cx="6467475" cy="376237"/>
          </a:xfrm>
          <a:prstGeom prst="rect">
            <a:avLst/>
          </a:prstGeom>
          <a:noFill/>
          <a:ln>
            <a:noFill/>
          </a:ln>
        </p:spPr>
        <p:txBody>
          <a:bodyPr vert="horz" wrap="square" lIns="82345" tIns="41173" rIns="82345" bIns="4117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sr-Latn-C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590" r:id="rId1"/>
    <p:sldLayoutId id="2147487591" r:id="rId2"/>
    <p:sldLayoutId id="2147487592" r:id="rId3"/>
    <p:sldLayoutId id="2147487593" r:id="rId4"/>
    <p:sldLayoutId id="2147487594" r:id="rId5"/>
    <p:sldLayoutId id="2147487595" r:id="rId6"/>
    <p:sldLayoutId id="2147487596" r:id="rId7"/>
    <p:sldLayoutId id="2147487597" r:id="rId8"/>
    <p:sldLayoutId id="2147487598" r:id="rId9"/>
    <p:sldLayoutId id="2147487599" r:id="rId10"/>
    <p:sldLayoutId id="2147487600" r:id="rId11"/>
    <p:sldLayoutId id="2147487666" r:id="rId12"/>
    <p:sldLayoutId id="2147487667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4ABE6CE5-118B-2CFF-E3D4-6A363ACF96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8F1502CA-2E63-A61C-A1C3-62700A324F9F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40" tIns="16209" rIns="82340" bIns="16209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EC300A55-BB6C-1107-2A68-D4F54BF43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3" tIns="45711" rIns="91423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01" r:id="rId1"/>
    <p:sldLayoutId id="2147487602" r:id="rId2"/>
    <p:sldLayoutId id="2147487603" r:id="rId3"/>
    <p:sldLayoutId id="2147487604" r:id="rId4"/>
    <p:sldLayoutId id="2147487605" r:id="rId5"/>
    <p:sldLayoutId id="2147487606" r:id="rId6"/>
    <p:sldLayoutId id="2147487607" r:id="rId7"/>
    <p:sldLayoutId id="2147487608" r:id="rId8"/>
    <p:sldLayoutId id="2147487609" r:id="rId9"/>
    <p:sldLayoutId id="2147487610" r:id="rId10"/>
    <p:sldLayoutId id="2147487611" r:id="rId11"/>
    <p:sldLayoutId id="2147487612" r:id="rId12"/>
    <p:sldLayoutId id="214748761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2BE234C2-C128-CCD7-C069-500072D15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>
            <a:extLst>
              <a:ext uri="{FF2B5EF4-FFF2-40B4-BE49-F238E27FC236}">
                <a16:creationId xmlns:a16="http://schemas.microsoft.com/office/drawing/2014/main" id="{30D7DE96-8C0F-0A97-63EA-1E200D3DD9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A52DF270-7C55-1AF1-B5E2-00B44E60E3B4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14" r:id="rId1"/>
    <p:sldLayoutId id="2147487615" r:id="rId2"/>
    <p:sldLayoutId id="2147487616" r:id="rId3"/>
    <p:sldLayoutId id="2147487617" r:id="rId4"/>
    <p:sldLayoutId id="2147487618" r:id="rId5"/>
    <p:sldLayoutId id="2147487619" r:id="rId6"/>
    <p:sldLayoutId id="2147487620" r:id="rId7"/>
    <p:sldLayoutId id="2147487621" r:id="rId8"/>
    <p:sldLayoutId id="2147487622" r:id="rId9"/>
    <p:sldLayoutId id="2147487623" r:id="rId10"/>
    <p:sldLayoutId id="2147487624" r:id="rId11"/>
    <p:sldLayoutId id="2147487625" r:id="rId12"/>
    <p:sldLayoutId id="2147487626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7D56CDD4-8F5F-5D77-D1E7-8255978FE8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>
            <a:extLst>
              <a:ext uri="{FF2B5EF4-FFF2-40B4-BE49-F238E27FC236}">
                <a16:creationId xmlns:a16="http://schemas.microsoft.com/office/drawing/2014/main" id="{DB5E5C9F-39BC-B69B-410A-B281E93210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1B46C1-96F0-04FC-DE16-8DE2E05A21BD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27" r:id="rId1"/>
    <p:sldLayoutId id="2147487628" r:id="rId2"/>
    <p:sldLayoutId id="2147487629" r:id="rId3"/>
    <p:sldLayoutId id="2147487630" r:id="rId4"/>
    <p:sldLayoutId id="2147487631" r:id="rId5"/>
    <p:sldLayoutId id="2147487632" r:id="rId6"/>
    <p:sldLayoutId id="2147487633" r:id="rId7"/>
    <p:sldLayoutId id="2147487634" r:id="rId8"/>
    <p:sldLayoutId id="2147487635" r:id="rId9"/>
    <p:sldLayoutId id="2147487636" r:id="rId10"/>
    <p:sldLayoutId id="2147487637" r:id="rId11"/>
    <p:sldLayoutId id="2147487638" r:id="rId12"/>
    <p:sldLayoutId id="2147487639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6A7B1B2B-A258-FA27-F8EE-E496D99FA3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Rectangle 3">
            <a:extLst>
              <a:ext uri="{FF2B5EF4-FFF2-40B4-BE49-F238E27FC236}">
                <a16:creationId xmlns:a16="http://schemas.microsoft.com/office/drawing/2014/main" id="{5CE84D89-9993-32B5-900E-3B0F232DAC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BDDC31B-AB58-8DD4-3671-9D428E4EBF5E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alt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40" r:id="rId1"/>
    <p:sldLayoutId id="2147487641" r:id="rId2"/>
    <p:sldLayoutId id="2147487642" r:id="rId3"/>
    <p:sldLayoutId id="2147487643" r:id="rId4"/>
    <p:sldLayoutId id="2147487644" r:id="rId5"/>
    <p:sldLayoutId id="2147487645" r:id="rId6"/>
    <p:sldLayoutId id="2147487646" r:id="rId7"/>
    <p:sldLayoutId id="2147487647" r:id="rId8"/>
    <p:sldLayoutId id="2147487648" r:id="rId9"/>
    <p:sldLayoutId id="2147487649" r:id="rId10"/>
    <p:sldLayoutId id="2147487650" r:id="rId11"/>
    <p:sldLayoutId id="2147487651" r:id="rId12"/>
    <p:sldLayoutId id="2147487652" r:id="rId13"/>
  </p:sldLayoutIdLst>
  <p:transition/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8" descr="D:\nicks computer\new global series again!!!\global09\global09_txt.jpg">
            <a:extLst>
              <a:ext uri="{FF2B5EF4-FFF2-40B4-BE49-F238E27FC236}">
                <a16:creationId xmlns:a16="http://schemas.microsoft.com/office/drawing/2014/main" id="{DFA6176B-10D5-DFD6-84B0-EE1C33928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9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3">
            <a:extLst>
              <a:ext uri="{FF2B5EF4-FFF2-40B4-BE49-F238E27FC236}">
                <a16:creationId xmlns:a16="http://schemas.microsoft.com/office/drawing/2014/main" id="{1F75B9D3-AEE5-9894-5333-9E2B0FC111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6538" y="1577975"/>
            <a:ext cx="8694737" cy="508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Click to edit Master text styles</a:t>
            </a:r>
          </a:p>
          <a:p>
            <a:pPr lvl="1"/>
            <a:r>
              <a:rPr lang="en-US" altLang="sr-Latn-RS"/>
              <a:t>Second level</a:t>
            </a:r>
          </a:p>
          <a:p>
            <a:pPr lvl="2"/>
            <a:r>
              <a:rPr lang="en-US" altLang="sr-Latn-RS"/>
              <a:t>Third level</a:t>
            </a:r>
          </a:p>
          <a:p>
            <a:pPr lvl="3"/>
            <a:r>
              <a:rPr lang="en-US" altLang="sr-Latn-RS"/>
              <a:t>Fourth level</a:t>
            </a:r>
          </a:p>
          <a:p>
            <a:pPr lvl="4"/>
            <a:r>
              <a:rPr lang="en-US" altLang="sr-Latn-RS"/>
              <a:t>Fifth level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8CC5DB68-06B6-6032-3712-1173A0638050}"/>
              </a:ext>
            </a:extLst>
          </p:cNvPr>
          <p:cNvSpPr txBox="1">
            <a:spLocks/>
          </p:cNvSpPr>
          <p:nvPr/>
        </p:nvSpPr>
        <p:spPr bwMode="auto">
          <a:xfrm>
            <a:off x="0" y="549275"/>
            <a:ext cx="7596188" cy="457200"/>
          </a:xfrm>
          <a:prstGeom prst="rect">
            <a:avLst/>
          </a:prstGeom>
          <a:noFill/>
          <a:ln>
            <a:noFill/>
          </a:ln>
        </p:spPr>
        <p:txBody>
          <a:bodyPr lIns="82351" tIns="16211" rIns="82351" bIns="1621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668338" indent="-257175">
              <a:defRPr>
                <a:solidFill>
                  <a:schemeClr val="tx1"/>
                </a:solidFill>
                <a:latin typeface="Arial" charset="0"/>
              </a:defRPr>
            </a:lvl2pPr>
            <a:lvl3pPr marL="1028700" indent="-204788">
              <a:defRPr>
                <a:solidFill>
                  <a:schemeClr val="tx1"/>
                </a:solidFill>
                <a:latin typeface="Arial" charset="0"/>
              </a:defRPr>
            </a:lvl3pPr>
            <a:lvl4pPr marL="1441450" indent="-206375">
              <a:defRPr>
                <a:solidFill>
                  <a:schemeClr val="tx1"/>
                </a:solidFill>
                <a:latin typeface="Arial" charset="0"/>
              </a:defRPr>
            </a:lvl4pPr>
            <a:lvl5pPr marL="1852613" indent="-206375">
              <a:defRPr>
                <a:solidFill>
                  <a:schemeClr val="tx1"/>
                </a:solidFill>
                <a:latin typeface="Arial" charset="0"/>
              </a:defRPr>
            </a:lvl5pPr>
            <a:lvl6pPr marL="23098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7670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2242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681413" indent="-2063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x-none" sz="2500" b="1">
              <a:solidFill>
                <a:srgbClr val="F2F2F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653" r:id="rId1"/>
    <p:sldLayoutId id="2147487654" r:id="rId2"/>
    <p:sldLayoutId id="2147487655" r:id="rId3"/>
    <p:sldLayoutId id="2147487656" r:id="rId4"/>
    <p:sldLayoutId id="2147487657" r:id="rId5"/>
    <p:sldLayoutId id="2147487658" r:id="rId6"/>
    <p:sldLayoutId id="2147487659" r:id="rId7"/>
    <p:sldLayoutId id="2147487660" r:id="rId8"/>
    <p:sldLayoutId id="2147487661" r:id="rId9"/>
    <p:sldLayoutId id="2147487662" r:id="rId10"/>
    <p:sldLayoutId id="2147487663" r:id="rId11"/>
    <p:sldLayoutId id="2147487664" r:id="rId12"/>
    <p:sldLayoutId id="2147487665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zz.hr/" TargetMode="External"/><Relationship Id="rId2" Type="http://schemas.openxmlformats.org/officeDocument/2006/relationships/hyperlink" Target="tel:+3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zz.hr/pristup-informacijama" TargetMode="External"/><Relationship Id="rId4" Type="http://schemas.openxmlformats.org/officeDocument/2006/relationships/hyperlink" Target="https://www.youtube.com/user/zagorjeh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16" descr="D:\nicks computer\new global series again!!!\global09\global09_title.jpg">
            <a:extLst>
              <a:ext uri="{FF2B5EF4-FFF2-40B4-BE49-F238E27FC236}">
                <a16:creationId xmlns:a16="http://schemas.microsoft.com/office/drawing/2014/main" id="{24522870-69EC-FBF2-33BC-7C3DCE7357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" y="0"/>
            <a:ext cx="9144000" cy="685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2">
            <a:extLst>
              <a:ext uri="{FF2B5EF4-FFF2-40B4-BE49-F238E27FC236}">
                <a16:creationId xmlns:a16="http://schemas.microsoft.com/office/drawing/2014/main" id="{5EC06A1A-2562-5650-9A79-38853F027B7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179387" y="3573016"/>
            <a:ext cx="8785225" cy="22336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sr-Latn-RS" sz="3000" b="1" dirty="0">
                <a:solidFill>
                  <a:srgbClr val="000000"/>
                </a:solidFill>
              </a:rPr>
              <a:t>VODIČ ZA GRAĐANE</a:t>
            </a:r>
            <a:br>
              <a:rPr lang="hr-HR" altLang="sr-Latn-RS" sz="3000" b="1" dirty="0">
                <a:solidFill>
                  <a:srgbClr val="000000"/>
                </a:solidFill>
              </a:rPr>
            </a:br>
            <a:br>
              <a:rPr lang="hr-HR" altLang="sr-Latn-RS" sz="3000" b="1" dirty="0">
                <a:solidFill>
                  <a:srgbClr val="000000"/>
                </a:solidFill>
              </a:rPr>
            </a:br>
            <a:r>
              <a:rPr lang="hr-HR" altLang="sr-Latn-RS" sz="2000" dirty="0">
                <a:solidFill>
                  <a:srgbClr val="000000"/>
                </a:solidFill>
              </a:rPr>
              <a:t>Polugodišnji izvještaj o izvršenju Proračuna Krapinsko-zagorske županije za razdoblje od 01.01.2025. – 30.06.2025. </a:t>
            </a:r>
            <a:br>
              <a:rPr lang="hr-HR" altLang="sr-Latn-RS" sz="4000" b="1" dirty="0">
                <a:latin typeface="Times New Roman" panose="02020603050405020304" pitchFamily="18" charset="0"/>
              </a:rPr>
            </a:br>
            <a:endParaRPr lang="hr-HR" altLang="sr-Latn-RS" sz="4000" b="1" dirty="0">
              <a:latin typeface="Times New Roman" panose="02020603050405020304" pitchFamily="18" charset="0"/>
            </a:endParaRPr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F70CF010-67A6-553A-8B61-26D0CFE5815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1619" y="5916499"/>
            <a:ext cx="8640762" cy="4318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hr-HR" altLang="sr-Latn-R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hr-HR" altLang="sr-Latn-RS" sz="1600" b="1" dirty="0"/>
              <a:t>					</a:t>
            </a:r>
            <a:endParaRPr lang="hr-HR" altLang="sr-Latn-R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zervirano mjesto sadržaja 2">
            <a:extLst>
              <a:ext uri="{FF2B5EF4-FFF2-40B4-BE49-F238E27FC236}">
                <a16:creationId xmlns:a16="http://schemas.microsoft.com/office/drawing/2014/main" id="{3759D150-A7E7-1CE7-04CF-854EF89092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7" y="1341439"/>
            <a:ext cx="7848872" cy="424780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      1. Izvještaj o korištenju proračunske zalihe za razdoblje </a:t>
            </a:r>
          </a:p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siječanj – lipanj 2025. godine</a:t>
            </a:r>
          </a:p>
          <a:p>
            <a:pPr algn="ctr">
              <a:buFontTx/>
              <a:buNone/>
              <a:defRPr/>
            </a:pPr>
            <a:endParaRPr lang="hr-HR" altLang="sr-Latn-RS" sz="16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      </a:t>
            </a: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11113" algn="just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U promatranom razdoblju Krapinsko-zagorska županija nije koristila sredstva proračunske zalihe.</a:t>
            </a:r>
          </a:p>
          <a:p>
            <a:pPr algn="just">
              <a:buFontTx/>
              <a:buNone/>
              <a:defRPr/>
            </a:pPr>
            <a:endParaRPr lang="hr-HR" altLang="sr-Latn-R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2E7BDA46-58B9-9C1E-2219-05EA1995F6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400600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2. Izvještaj o zaduživanju na domaćem i stranom tržištu novca i kapitala</a:t>
            </a:r>
          </a:p>
          <a:p>
            <a:pPr algn="ctr">
              <a:buFontTx/>
              <a:buNone/>
              <a:defRPr/>
            </a:pPr>
            <a:endParaRPr lang="hr-HR" sz="15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sz="1500" b="1" dirty="0">
                <a:latin typeface="+mj-lt"/>
                <a:cs typeface="Times New Roman" panose="02020603050405020304" pitchFamily="18" charset="0"/>
              </a:rPr>
              <a:t>Stanje obveza po postojećim zaduženjima na dan 30.06.2025. godine iznosi 3.967.015,29 EUR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sz="1500" dirty="0">
                <a:latin typeface="+mj-lt"/>
                <a:cs typeface="Times New Roman" panose="02020603050405020304" pitchFamily="18" charset="0"/>
              </a:rPr>
              <a:t>	- </a:t>
            </a:r>
            <a:r>
              <a:rPr lang="hr-HR" sz="1500" b="1" dirty="0">
                <a:latin typeface="+mj-lt"/>
                <a:cs typeface="Times New Roman" panose="02020603050405020304" pitchFamily="18" charset="0"/>
              </a:rPr>
              <a:t>3.411.938,80 EUR – 3 dugoročna kredita Krapinsko-zagorske županije 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1.379.794,70 EUR – izgradnja Poslovno-tehnološkog inkubatora KZŽ, energetska obnova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OŠ, uređenje i opremanje ambulanti Doma zdravlja, projekti u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provedbi Javne ustanove „Zagorje zeleno”; do 2033. godine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1.962.854,33 EUR – izgradnja PŠ Martinišće; dovršetak izgradnje sportske dvorane pri OŠ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                                        Đurmanec; do 2035. godine</a:t>
            </a:r>
          </a:p>
          <a:p>
            <a:pPr marL="19685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69.289,77 EUR – sanacija odlagališta otpada, kupnja dvorca Stubički </a:t>
            </a:r>
            <a:r>
              <a:rPr lang="hr-HR" sz="1300" dirty="0" err="1">
                <a:latin typeface="+mj-lt"/>
                <a:cs typeface="Times New Roman" panose="02020603050405020304" pitchFamily="18" charset="0"/>
              </a:rPr>
              <a:t>Golubovec</a:t>
            </a:r>
            <a:r>
              <a:rPr lang="hr-HR" sz="1300" dirty="0">
                <a:latin typeface="+mj-lt"/>
                <a:cs typeface="Times New Roman" panose="02020603050405020304" pitchFamily="18" charset="0"/>
              </a:rPr>
              <a:t>; do 2035.    </a:t>
            </a:r>
          </a:p>
          <a:p>
            <a:pPr marL="1625600" indent="0" algn="just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hr-HR" sz="1300" dirty="0">
                <a:latin typeface="+mj-lt"/>
                <a:cs typeface="Times New Roman" panose="02020603050405020304" pitchFamily="18" charset="0"/>
              </a:rPr>
              <a:t> 		            godine</a:t>
            </a:r>
            <a:endParaRPr lang="hr-HR" sz="150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sz="1500" dirty="0">
                <a:latin typeface="+mj-lt"/>
                <a:cs typeface="Times New Roman" panose="02020603050405020304" pitchFamily="18" charset="0"/>
              </a:rPr>
              <a:t>	</a:t>
            </a:r>
            <a:r>
              <a:rPr lang="hr-HR" sz="1500" b="1" dirty="0">
                <a:latin typeface="+mj-lt"/>
                <a:cs typeface="Times New Roman" panose="02020603050405020304" pitchFamily="18" charset="0"/>
              </a:rPr>
              <a:t>- 555.076,49 EUR – jamstva i zajmovi poduzetnicima i poljoprivrednicima (LGF)</a:t>
            </a:r>
          </a:p>
          <a:p>
            <a:pPr marL="0" indent="0" algn="just">
              <a:spcBef>
                <a:spcPts val="0"/>
              </a:spcBef>
              <a:buFontTx/>
              <a:buNone/>
              <a:defRPr/>
            </a:pPr>
            <a:endParaRPr lang="hr-HR" sz="15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hr-HR" altLang="sr-Latn-RS" sz="1450" b="1" dirty="0">
                <a:latin typeface="+mj-lt"/>
                <a:cs typeface="Times New Roman" panose="02020603050405020304" pitchFamily="18" charset="0"/>
              </a:rPr>
              <a:t>Stanje kreditnih obveza proračunskih korisnika na dan 30.06.2025. </a:t>
            </a:r>
            <a:r>
              <a:rPr lang="hr-HR" altLang="sr-Latn-RS" sz="1450" b="1">
                <a:latin typeface="+mj-lt"/>
                <a:cs typeface="Times New Roman" panose="02020603050405020304" pitchFamily="18" charset="0"/>
              </a:rPr>
              <a:t>godine: </a:t>
            </a:r>
            <a:endParaRPr lang="hr-HR" altLang="sr-Latn-RS" sz="145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50" dirty="0">
                <a:latin typeface="+mj-lt"/>
                <a:cs typeface="Times New Roman" panose="02020603050405020304" pitchFamily="18" charset="0"/>
              </a:rPr>
              <a:t>	</a:t>
            </a: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- 875.970,56 EUR - Specijalna bolnica za medicinsku rehabilitaciju Stubičke Toplice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   (izgradnja vanjskog bazena, do 2030.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- 4.735.360,17 EUR – Srednja škola Zabok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                     (Regionalni centar kompetentnosti u turizmu i ugostiteljstvu, do 2038.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- 691.593,38 EUR – Zavod za hitnu medicinu Krapinsko-zagorske županije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hr-HR" altLang="sr-Latn-RS" sz="1400" dirty="0">
                <a:latin typeface="+mj-lt"/>
                <a:cs typeface="Times New Roman" panose="02020603050405020304" pitchFamily="18" charset="0"/>
              </a:rPr>
              <a:t>	   (nabava vozila za potrebe hitne medicinske službe i sanitetskog prijevoza, do 2028. godine)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hr-HR" altLang="sr-Latn-RS" sz="145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endParaRPr lang="hr-HR" altLang="sr-Latn-RS" sz="1450" dirty="0"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7FB4638E-54A6-708E-B909-E7A4C6798F8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484313"/>
            <a:ext cx="8640763" cy="4525962"/>
          </a:xfrm>
        </p:spPr>
        <p:txBody>
          <a:bodyPr/>
          <a:lstStyle/>
          <a:p>
            <a:pPr algn="ctr">
              <a:buFontTx/>
              <a:buNone/>
              <a:defRPr/>
            </a:pPr>
            <a:r>
              <a:rPr lang="hr-HR" altLang="sr-Latn-RS" sz="1600" b="1" dirty="0">
                <a:latin typeface="+mj-lt"/>
                <a:cs typeface="Times New Roman" panose="02020603050405020304" pitchFamily="18" charset="0"/>
              </a:rPr>
              <a:t>3. Izvještaj o danim jamstvima i izdacima po danim jamstvima</a:t>
            </a:r>
          </a:p>
          <a:p>
            <a:pPr>
              <a:buFontTx/>
              <a:buNone/>
              <a:defRPr/>
            </a:pPr>
            <a:endParaRPr lang="hr-HR" altLang="sr-Latn-RS" sz="1600" b="1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U razdoblju od 01.01. do 30.06.2025. godine nisu dana (nova) jamstva.</a:t>
            </a:r>
          </a:p>
          <a:p>
            <a:pPr marL="0" indent="0" algn="just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 algn="just">
              <a:buFontTx/>
              <a:buNone/>
              <a:defRPr/>
            </a:pPr>
            <a:r>
              <a:rPr lang="hr-HR" sz="1600" dirty="0">
                <a:latin typeface="+mj-lt"/>
                <a:cs typeface="Times New Roman" panose="02020603050405020304" pitchFamily="18" charset="0"/>
              </a:rPr>
              <a:t>Aktivnih jamstava na dan 30.06.2025. godine nema. </a:t>
            </a:r>
            <a:endParaRPr lang="hr-H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None/>
              <a:defRPr/>
            </a:pPr>
            <a:endParaRPr lang="hr-HR" altLang="sr-Latn-RS" sz="1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3B02334-8B18-C03E-A0F3-89E1530D8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6538" y="1268413"/>
            <a:ext cx="8799512" cy="5395912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hr-HR" sz="2000" b="1" dirty="0"/>
              <a:t>ADRESA: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Krapinsko-zagorska županija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Magistratska 1</a:t>
            </a:r>
          </a:p>
          <a:p>
            <a:pPr marL="0" indent="0">
              <a:buFontTx/>
              <a:buNone/>
              <a:defRPr/>
            </a:pPr>
            <a:r>
              <a:rPr lang="hr-HR" sz="2000" dirty="0">
                <a:solidFill>
                  <a:schemeClr val="tx2"/>
                </a:solidFill>
              </a:rPr>
              <a:t>49 000 Krapina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/>
              <a:t>KONTAKT: </a:t>
            </a:r>
            <a:endParaRPr lang="hr-HR" sz="2000" dirty="0">
              <a:solidFill>
                <a:schemeClr val="tx2"/>
              </a:solidFill>
              <a:hlinkClick r:id="rId2"/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TEL: +385 49 329 111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FAX: +385 49 329 255</a:t>
            </a:r>
          </a:p>
          <a:p>
            <a:pPr marL="0" indent="0">
              <a:buFontTx/>
              <a:buNone/>
              <a:defRPr/>
            </a:pPr>
            <a:endParaRPr lang="hr-HR" sz="5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500" b="1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r>
              <a:rPr lang="hr-HR" sz="2000" b="1" dirty="0">
                <a:solidFill>
                  <a:schemeClr val="tx2"/>
                </a:solidFill>
              </a:rPr>
              <a:t>PRATITE NAS:</a:t>
            </a: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službenim internetskim stranicama: </a:t>
            </a:r>
            <a:r>
              <a:rPr lang="hr-HR" sz="2000" u="sng" dirty="0">
                <a:solidFill>
                  <a:schemeClr val="tx2"/>
                </a:solidFill>
                <a:hlinkClick r:id="rId3"/>
              </a:rPr>
              <a:t>https://www.kzz.hr</a:t>
            </a:r>
            <a:endParaRPr lang="hr-HR" sz="2000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na službenom YouTube kanalu: </a:t>
            </a:r>
            <a:r>
              <a:rPr lang="hr-HR" sz="2000" u="sng" dirty="0">
                <a:solidFill>
                  <a:schemeClr val="tx2"/>
                </a:solidFill>
                <a:hlinkClick r:id="rId4"/>
              </a:rPr>
              <a:t>https://www.youtube.com/user/zagorjehr</a:t>
            </a:r>
            <a:endParaRPr lang="hr-HR" sz="2000" u="sng" dirty="0">
              <a:solidFill>
                <a:schemeClr val="tx2"/>
              </a:solidFill>
            </a:endParaRPr>
          </a:p>
          <a:p>
            <a:pPr>
              <a:defRPr/>
            </a:pPr>
            <a:r>
              <a:rPr lang="hr-HR" sz="2000" dirty="0">
                <a:solidFill>
                  <a:schemeClr val="tx2"/>
                </a:solidFill>
              </a:rPr>
              <a:t>Pravo na pristup informacijama: </a:t>
            </a:r>
            <a:r>
              <a:rPr lang="hr-HR" sz="2000" u="sng" dirty="0">
                <a:solidFill>
                  <a:schemeClr val="tx2"/>
                </a:solidFill>
                <a:hlinkClick r:id="rId5"/>
              </a:rPr>
              <a:t>https://kzz.hr/pristup-informacijama</a:t>
            </a: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>
              <a:solidFill>
                <a:schemeClr val="tx2"/>
              </a:solidFill>
            </a:endParaRPr>
          </a:p>
          <a:p>
            <a:pPr marL="0" indent="0">
              <a:buFontTx/>
              <a:buNone/>
              <a:defRPr/>
            </a:pPr>
            <a:endParaRPr lang="hr-HR" sz="2000" dirty="0"/>
          </a:p>
          <a:p>
            <a:pPr marL="0" indent="0">
              <a:buFontTx/>
              <a:buNone/>
              <a:defRPr/>
            </a:pPr>
            <a:r>
              <a:rPr lang="hr-HR" sz="2000" dirty="0"/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>
            <a:extLst>
              <a:ext uri="{FF2B5EF4-FFF2-40B4-BE49-F238E27FC236}">
                <a16:creationId xmlns:a16="http://schemas.microsoft.com/office/drawing/2014/main" id="{E52848BE-3C6A-C8B2-E937-0BF15CC75CA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2071688"/>
            <a:ext cx="8694738" cy="3394075"/>
          </a:xfrm>
        </p:spPr>
        <p:txBody>
          <a:bodyPr/>
          <a:lstStyle/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Opći dio proračuna (Račun prihoda i rashoda i Račun financiranja)</a:t>
            </a:r>
          </a:p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Posebni dio proračuna po organizacijskoj i programskoj klasifikaciji</a:t>
            </a:r>
          </a:p>
          <a:p>
            <a:pPr>
              <a:buFontTx/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Obrazloženje ostvarenja prihoda i primitaka, rashoda i izdataka</a:t>
            </a:r>
          </a:p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zaduživanju na domaćem i stranom tržištu novca i kapitala</a:t>
            </a:r>
          </a:p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korištenju proračunske pričuve</a:t>
            </a:r>
          </a:p>
          <a:p>
            <a:pPr>
              <a:buAutoNum type="arabicPeriod"/>
            </a:pPr>
            <a:r>
              <a:rPr lang="hr-HR" altLang="sr-Latn-R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 o danim jamstvima i izdacima po jamstvima</a:t>
            </a:r>
          </a:p>
          <a:p>
            <a:pPr>
              <a:buFont typeface="Wingdings" panose="05000000000000000000" pitchFamily="2" charset="2"/>
              <a:buChar char="§"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Naslov 1">
            <a:extLst>
              <a:ext uri="{FF2B5EF4-FFF2-40B4-BE49-F238E27FC236}">
                <a16:creationId xmlns:a16="http://schemas.microsoft.com/office/drawing/2014/main" id="{878EEBDA-3800-A98E-DB28-C7E7A7989AE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9075" y="1268413"/>
            <a:ext cx="7781925" cy="792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r-HR" altLang="sr-Latn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Polugodišnji izvještaj o izvršenju proračuna sadrži:</a:t>
            </a:r>
            <a:br>
              <a:rPr lang="hr-HR" altLang="sr-Latn-RS" sz="4000" b="1" dirty="0"/>
            </a:br>
            <a:endParaRPr lang="hr-HR" altLang="sr-Latn-R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386577CC-47A2-BC3A-C7F3-8D175BAF3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1556792"/>
            <a:ext cx="5544616" cy="4614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78514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>
            <a:extLst>
              <a:ext uri="{FF2B5EF4-FFF2-40B4-BE49-F238E27FC236}">
                <a16:creationId xmlns:a16="http://schemas.microsoft.com/office/drawing/2014/main" id="{B0E9FBE3-51C0-3AA9-15E3-9359449E4F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9672" y="1484784"/>
            <a:ext cx="5355569" cy="445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6733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ravokutnik 1">
            <a:extLst>
              <a:ext uri="{FF2B5EF4-FFF2-40B4-BE49-F238E27FC236}">
                <a16:creationId xmlns:a16="http://schemas.microsoft.com/office/drawing/2014/main" id="{1B26F804-D9E4-4994-D07E-1A6360565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1092" y="1268760"/>
            <a:ext cx="506260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n-lt"/>
                <a:cs typeface="Arial" panose="020B0604020202020204" pitchFamily="34" charset="0"/>
              </a:rPr>
              <a:t>Struktura ukupnih prihoda županijskog proračuna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FC495DD0-58BF-2800-4642-5522654DF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1772816"/>
            <a:ext cx="6281465" cy="411636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2B4E410E-104E-DFDD-DFB0-7A8A809211B3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Pravokutnik 1">
            <a:extLst>
              <a:ext uri="{FF2B5EF4-FFF2-40B4-BE49-F238E27FC236}">
                <a16:creationId xmlns:a16="http://schemas.microsoft.com/office/drawing/2014/main" id="{192B1215-D1B4-B613-BFA9-451F4AD27E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624" y="1208140"/>
            <a:ext cx="5165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Struktura ukupnih rashoda županijskog proračuna 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1A8A1E25-2EA6-C438-C4B6-0EAEB95B9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1785937"/>
            <a:ext cx="6153150" cy="417195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40002-DB64-9EE5-ABCB-DC80E0A24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98FA5F34-1AAF-E5A6-4E9B-DACE3264A13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ravokutnik 1">
            <a:extLst>
              <a:ext uri="{FF2B5EF4-FFF2-40B4-BE49-F238E27FC236}">
                <a16:creationId xmlns:a16="http://schemas.microsoft.com/office/drawing/2014/main" id="{D3326243-19D3-CD2E-0E2E-9BB7D24588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2553" y="1229885"/>
            <a:ext cx="516519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Struktura ukupnih rashoda županijskog proračuna </a:t>
            </a:r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878A6C8C-3576-2F3C-8FC9-4DE2989EFE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8576" y="1852612"/>
            <a:ext cx="6153150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138986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DE7FD-2F83-FABE-10DA-6646992F5D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zervirano mjesto sadržaja 2">
            <a:extLst>
              <a:ext uri="{FF2B5EF4-FFF2-40B4-BE49-F238E27FC236}">
                <a16:creationId xmlns:a16="http://schemas.microsoft.com/office/drawing/2014/main" id="{C9836F2D-2FD4-21C6-6B67-8D22CFE4DC2B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36538" y="1577975"/>
            <a:ext cx="5127625" cy="4587875"/>
          </a:xfrm>
        </p:spPr>
        <p:txBody>
          <a:bodyPr/>
          <a:lstStyle/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hr-HR" altLang="sr-Latn-RS" sz="1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ravokutnik 1">
            <a:extLst>
              <a:ext uri="{FF2B5EF4-FFF2-40B4-BE49-F238E27FC236}">
                <a16:creationId xmlns:a16="http://schemas.microsoft.com/office/drawing/2014/main" id="{AEF6EEA1-95EF-B07A-E1D5-63300F3860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0472" y="1367567"/>
            <a:ext cx="530305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9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Realizacija ukupnih rashoda županijskog proračuna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hr-HR" altLang="sr-Latn-RS" sz="1600" b="1" dirty="0">
                <a:solidFill>
                  <a:srgbClr val="000000"/>
                </a:solidFill>
                <a:latin typeface="+mj-lt"/>
                <a:cs typeface="Times New Roman" panose="02020603050405020304" pitchFamily="18" charset="0"/>
              </a:rPr>
              <a:t>prema izvorima financiranja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8509285D-069B-01B3-D559-C3F19E777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183" y="2420743"/>
            <a:ext cx="3573135" cy="2442618"/>
          </a:xfrm>
          <a:prstGeom prst="rect">
            <a:avLst/>
          </a:prstGeom>
        </p:spPr>
      </p:pic>
      <p:pic>
        <p:nvPicPr>
          <p:cNvPr id="4" name="Slika 3">
            <a:extLst>
              <a:ext uri="{FF2B5EF4-FFF2-40B4-BE49-F238E27FC236}">
                <a16:creationId xmlns:a16="http://schemas.microsoft.com/office/drawing/2014/main" id="{F758D0A9-F38C-41C3-D936-49E6E5EDE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1504" y="2420743"/>
            <a:ext cx="3235354" cy="244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8217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C12F07AF-4FA6-8CCB-EB18-A842DE351A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67544" y="2708921"/>
            <a:ext cx="7704856" cy="2664296"/>
          </a:xfrm>
        </p:spPr>
        <p:txBody>
          <a:bodyPr/>
          <a:lstStyle/>
          <a:p>
            <a:pPr>
              <a:buFontTx/>
              <a:buAutoNum type="arabicPeriod"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Izvještaj o korištenju proračunske zalihe</a:t>
            </a:r>
          </a:p>
          <a:p>
            <a:pPr marL="0" indent="0">
              <a:buFontTx/>
              <a:buNone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Izvještaj o zaduživanju na domaćem i stranom tržištu novca i kapitala</a:t>
            </a:r>
          </a:p>
          <a:p>
            <a:pPr>
              <a:buFontTx/>
              <a:buAutoNum type="arabicPeriod" startAt="2"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r>
              <a:rPr lang="hr-HR" altLang="sr-Latn-RS" sz="1600" dirty="0">
                <a:latin typeface="+mj-lt"/>
                <a:cs typeface="Times New Roman" panose="02020603050405020304" pitchFamily="18" charset="0"/>
              </a:rPr>
              <a:t>3. Izvještaj o danim jamstvima i izdacima po danim jamstvima</a:t>
            </a:r>
          </a:p>
          <a:p>
            <a:pPr>
              <a:buFontTx/>
              <a:buAutoNum type="arabicPeriod" startAt="2"/>
              <a:defRPr/>
            </a:pPr>
            <a:endParaRPr lang="hr-HR" altLang="sr-Latn-RS" sz="16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AutoNum type="arabicPeriod" startAt="2"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endParaRPr lang="hr-HR" altLang="sr-Latn-R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None/>
              <a:defRPr/>
            </a:pPr>
            <a:endParaRPr lang="hr-HR" altLang="sr-Latn-R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Naslov 1">
            <a:extLst>
              <a:ext uri="{FF2B5EF4-FFF2-40B4-BE49-F238E27FC236}">
                <a16:creationId xmlns:a16="http://schemas.microsoft.com/office/drawing/2014/main" id="{94F43AC8-A9FD-7270-FFD0-C2DE418CB9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3153" y="1484783"/>
            <a:ext cx="7781925" cy="7205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hr-HR" altLang="sr-Latn-RS" sz="2000" b="1" dirty="0">
                <a:cs typeface="Times New Roman" panose="02020603050405020304" pitchFamily="18" charset="0"/>
              </a:rPr>
              <a:t>Posebni izvještaji uz Polugodišnji izvještaj o izvršenju Proračuna</a:t>
            </a:r>
            <a:br>
              <a:rPr lang="hr-HR" altLang="sr-Latn-RS" sz="4000" b="1" dirty="0"/>
            </a:br>
            <a:endParaRPr lang="hr-HR" altLang="sr-Latn-RS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ppp_ani_glo_stand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ani_glo_st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pp_ani_glo_stand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ani_glo_stand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ani_glo_stan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KZZ Powerpoint predložak</Template>
  <TotalTime>9800</TotalTime>
  <Words>497</Words>
  <Application>Microsoft Office PowerPoint</Application>
  <PresentationFormat>Prikaz na zaslonu (4:3)</PresentationFormat>
  <Paragraphs>76</Paragraphs>
  <Slides>13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7</vt:i4>
      </vt:variant>
      <vt:variant>
        <vt:lpstr>Naslovi slajdova</vt:lpstr>
      </vt:variant>
      <vt:variant>
        <vt:i4>13</vt:i4>
      </vt:variant>
    </vt:vector>
  </HeadingPairs>
  <TitlesOfParts>
    <vt:vector size="24" baseType="lpstr">
      <vt:lpstr>Arial</vt:lpstr>
      <vt:lpstr>Calibri</vt:lpstr>
      <vt:lpstr>Times New Roman</vt:lpstr>
      <vt:lpstr>Wingdings</vt:lpstr>
      <vt:lpstr>ppp_ani_glo_stand</vt:lpstr>
      <vt:lpstr>1_ppp_ani_glo_stand</vt:lpstr>
      <vt:lpstr>2_ppp_ani_glo_stand</vt:lpstr>
      <vt:lpstr>3_ppp_ani_glo_stand</vt:lpstr>
      <vt:lpstr>4_ppp_ani_glo_stand</vt:lpstr>
      <vt:lpstr>5_ppp_ani_glo_stand</vt:lpstr>
      <vt:lpstr>6_ppp_ani_glo_stand</vt:lpstr>
      <vt:lpstr>VODIČ ZA GRAĐANE  Polugodišnji izvještaj o izvršenju Proračuna Krapinsko-zagorske županije za razdoblje od 01.01.2025. – 30.06.2025.  </vt:lpstr>
      <vt:lpstr>Polugodišnji izvještaj o izvršenju proračuna sadrži: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Posebni izvještaji uz Polugodišnji izvještaj o izvršenju Proračuna </vt:lpstr>
      <vt:lpstr>PowerPoint prezentacija</vt:lpstr>
      <vt:lpstr>PowerPoint prezentacija</vt:lpstr>
      <vt:lpstr>PowerPoint prezentacija</vt:lpstr>
      <vt:lpstr>PowerPoint prezentacija</vt:lpstr>
    </vt:vector>
  </TitlesOfParts>
  <Company>KZZ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Kretanje na tržištu rada na području Krapinsko-zagorske županije</dc:title>
  <dc:creator>ivankab</dc:creator>
  <cp:lastModifiedBy>Ivana Petek</cp:lastModifiedBy>
  <cp:revision>490</cp:revision>
  <cp:lastPrinted>2025-10-22T12:52:38Z</cp:lastPrinted>
  <dcterms:created xsi:type="dcterms:W3CDTF">2010-11-02T08:26:15Z</dcterms:created>
  <dcterms:modified xsi:type="dcterms:W3CDTF">2025-11-28T12:29:31Z</dcterms:modified>
</cp:coreProperties>
</file>