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652" r:id="rId2"/>
    <p:sldMasterId id="2147483653" r:id="rId3"/>
  </p:sldMasterIdLst>
  <p:notesMasterIdLst>
    <p:notesMasterId r:id="rId12"/>
  </p:notesMasterIdLst>
  <p:handoutMasterIdLst>
    <p:handoutMasterId r:id="rId13"/>
  </p:handoutMasterIdLst>
  <p:sldIdLst>
    <p:sldId id="354" r:id="rId4"/>
    <p:sldId id="355" r:id="rId5"/>
    <p:sldId id="292" r:id="rId6"/>
    <p:sldId id="257" r:id="rId7"/>
    <p:sldId id="326" r:id="rId8"/>
    <p:sldId id="332" r:id="rId9"/>
    <p:sldId id="352" r:id="rId10"/>
    <p:sldId id="512" r:id="rId11"/>
  </p:sldIdLst>
  <p:sldSz cx="9144000" cy="6858000" type="screen4x3"/>
  <p:notesSz cx="6811963" cy="9942513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ir Galoić" initials="DG" lastIdx="45" clrIdx="0"/>
  <p:cmAuthor id="2" name="Ivanka Znika" initials="I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530E"/>
    <a:srgbClr val="06C5C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6305" autoAdjust="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592" cy="49752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7781" y="1"/>
            <a:ext cx="2952592" cy="49752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D56BB92-A50D-4A96-8595-9F6A0892E523}" type="datetimeFigureOut">
              <a:rPr lang="hr-HR"/>
              <a:pPr>
                <a:defRPr/>
              </a:pPr>
              <a:t>29.6.2026.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403"/>
            <a:ext cx="2952592" cy="497523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7781" y="9443403"/>
            <a:ext cx="2952592" cy="497523"/>
          </a:xfrm>
          <a:prstGeom prst="rect">
            <a:avLst/>
          </a:prstGeom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47622D-1109-44DA-AA40-63101E182B12}" type="slidenum">
              <a:rPr lang="hr-HR" altLang="x-none"/>
              <a:pPr/>
              <a:t>‹#›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5254222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2592" cy="49752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7781" y="1"/>
            <a:ext cx="2952592" cy="497524"/>
          </a:xfrm>
          <a:prstGeom prst="rect">
            <a:avLst/>
          </a:prstGeom>
        </p:spPr>
        <p:txBody>
          <a:bodyPr vert="horz" lIns="92272" tIns="46136" rIns="92272" bIns="4613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EE39555-F835-4CD9-8008-F648257F44DB}" type="datetimeFigureOut">
              <a:rPr lang="hr-HR"/>
              <a:pPr>
                <a:defRPr/>
              </a:pPr>
              <a:t>29.6.2026.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7713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72" tIns="46136" rIns="92272" bIns="46136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0880" y="4722497"/>
            <a:ext cx="5450206" cy="4474528"/>
          </a:xfrm>
          <a:prstGeom prst="rect">
            <a:avLst/>
          </a:prstGeom>
        </p:spPr>
        <p:txBody>
          <a:bodyPr vert="horz" lIns="92272" tIns="46136" rIns="92272" bIns="46136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403"/>
            <a:ext cx="2952592" cy="497523"/>
          </a:xfrm>
          <a:prstGeom prst="rect">
            <a:avLst/>
          </a:prstGeom>
        </p:spPr>
        <p:txBody>
          <a:bodyPr vert="horz" lIns="92272" tIns="46136" rIns="92272" bIns="4613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7781" y="9443403"/>
            <a:ext cx="2952592" cy="497523"/>
          </a:xfrm>
          <a:prstGeom prst="rect">
            <a:avLst/>
          </a:prstGeom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C7DFCC0-3DFC-47D0-90B6-F573D7A0E474}" type="slidenum">
              <a:rPr lang="hr-HR" altLang="x-none"/>
              <a:pPr/>
              <a:t>‹#›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906766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x-none"/>
          </a:p>
        </p:txBody>
      </p:sp>
      <p:sp>
        <p:nvSpPr>
          <p:cNvPr id="4915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F0376A-B007-4E62-A8B8-2C415B61A962}" type="slidenum">
              <a:rPr lang="hr-HR" altLang="x-none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hr-HR" altLang="x-non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182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x-none" dirty="0"/>
          </a:p>
        </p:txBody>
      </p:sp>
      <p:sp>
        <p:nvSpPr>
          <p:cNvPr id="50180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711" indent="-2883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3401" indent="-23068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762" indent="-23068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122" indent="-23068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7483" indent="-23068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8843" indent="-23068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0204" indent="-23068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1564" indent="-23068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4EB14E-663E-4245-A10C-C8FC46C5A95F}" type="slidenum">
              <a:rPr lang="hr-HR" altLang="x-none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hr-HR" altLang="x-non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679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5</a:t>
            </a:fld>
            <a:endParaRPr lang="hr-HR" altLang="x-none" dirty="0"/>
          </a:p>
        </p:txBody>
      </p:sp>
    </p:spTree>
    <p:extLst>
      <p:ext uri="{BB962C8B-B14F-4D97-AF65-F5344CB8AC3E}">
        <p14:creationId xmlns:p14="http://schemas.microsoft.com/office/powerpoint/2010/main" val="1836518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6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1367771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58414-1646-FBC2-DD6C-FF08BEC20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>
            <a:extLst>
              <a:ext uri="{FF2B5EF4-FFF2-40B4-BE49-F238E27FC236}">
                <a16:creationId xmlns:a16="http://schemas.microsoft.com/office/drawing/2014/main" id="{16B2AA28-F2D5-95F8-5EAF-FF62EE811B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>
            <a:extLst>
              <a:ext uri="{FF2B5EF4-FFF2-40B4-BE49-F238E27FC236}">
                <a16:creationId xmlns:a16="http://schemas.microsoft.com/office/drawing/2014/main" id="{3499D877-F095-CE4F-7241-FEF970EEA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C59A46A-7E8B-ABA5-CD5D-F0CBC04992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DFCC0-3DFC-47D0-90B6-F573D7A0E474}" type="slidenum">
              <a:rPr lang="hr-HR" altLang="x-none" smtClean="0"/>
              <a:pPr/>
              <a:t>7</a:t>
            </a:fld>
            <a:endParaRPr lang="hr-HR" altLang="x-none"/>
          </a:p>
        </p:txBody>
      </p:sp>
    </p:spTree>
    <p:extLst>
      <p:ext uri="{BB962C8B-B14F-4D97-AF65-F5344CB8AC3E}">
        <p14:creationId xmlns:p14="http://schemas.microsoft.com/office/powerpoint/2010/main" val="378391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16823670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1616036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0864226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50357243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2973152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88E14-6A81-4603-9F9A-35873433BF3E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1735514151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54438-0F60-442B-B850-8B5B4FB8C9A5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95395246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7A51D-06B3-4E98-B477-C0584BEE570A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416029684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E5D9-766B-49A6-9CBF-872685F06E79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9572049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AB683-0F87-4330-AA1C-246743FD5C83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408268507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C1CD7-6480-4113-8A9C-CD0E221E1382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2722456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329900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F65E1-E8C1-452E-A910-3963168612F0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28990351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9A9D3-BE3C-473D-95B0-878FE0032482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69400656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4216C-77A9-4494-91F1-CB434F438625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28299690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C18E-1C15-4B49-9AF2-74708F93AE7C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3750918645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64D73-B925-4D4F-B16B-2542635DEA1C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x-none"/>
          </a:p>
        </p:txBody>
      </p:sp>
    </p:spTree>
    <p:extLst>
      <p:ext uri="{BB962C8B-B14F-4D97-AF65-F5344CB8AC3E}">
        <p14:creationId xmlns:p14="http://schemas.microsoft.com/office/powerpoint/2010/main" val="10154378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57496179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4794350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220682265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3304917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9265074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4407994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39479925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4391710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87225052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513468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545186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567440491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787007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141471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0035506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0371598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6074020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71247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3494350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207471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  <p:sldLayoutId id="2147484562" r:id="rId12"/>
    <p:sldLayoutId id="2147484563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6" descr="D:\nicks computer\new global series again!!!\global09\global09_title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94463"/>
            <a:ext cx="1166813" cy="3635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>
              <a:defRPr sz="2200" smtClean="0">
                <a:latin typeface="Arial" charset="0"/>
              </a:defRPr>
            </a:lvl1pPr>
          </a:lstStyle>
          <a:p>
            <a:pPr>
              <a:defRPr/>
            </a:pPr>
            <a:fld id="{A1E31D56-B94C-4D0D-92D4-37C1AA74C923}" type="datetime1">
              <a:rPr lang="x-none" altLang="x-none"/>
              <a:pPr>
                <a:defRPr/>
              </a:pPr>
              <a:t>29.6.2026.</a:t>
            </a:fld>
            <a:endParaRPr lang="sr-Latn-CS" altLang="x-none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76525" y="6481763"/>
            <a:ext cx="6467475" cy="3762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algn="r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4" r:id="rId1"/>
    <p:sldLayoutId id="2147484565" r:id="rId2"/>
    <p:sldLayoutId id="2147484566" r:id="rId3"/>
    <p:sldLayoutId id="2147484567" r:id="rId4"/>
    <p:sldLayoutId id="2147484568" r:id="rId5"/>
    <p:sldLayoutId id="2147484569" r:id="rId6"/>
    <p:sldLayoutId id="2147484570" r:id="rId7"/>
    <p:sldLayoutId id="2147484571" r:id="rId8"/>
    <p:sldLayoutId id="2147484572" r:id="rId9"/>
    <p:sldLayoutId id="2147484573" r:id="rId10"/>
    <p:sldLayoutId id="2147484574" r:id="rId11"/>
    <p:sldLayoutId id="2147484586" r:id="rId12"/>
    <p:sldLayoutId id="2147484587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8" descr="D:\nicks computer\new global series again!!!\global09\global09_txt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40" tIns="16209" rIns="82340" bIns="16209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76" r:id="rId2"/>
    <p:sldLayoutId id="2147484577" r:id="rId3"/>
    <p:sldLayoutId id="2147484578" r:id="rId4"/>
    <p:sldLayoutId id="2147484579" r:id="rId5"/>
    <p:sldLayoutId id="2147484580" r:id="rId6"/>
    <p:sldLayoutId id="2147484581" r:id="rId7"/>
    <p:sldLayoutId id="2147484582" r:id="rId8"/>
    <p:sldLayoutId id="2147484583" r:id="rId9"/>
    <p:sldLayoutId id="2147484584" r:id="rId10"/>
    <p:sldLayoutId id="2147484585" r:id="rId11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zz.hr/" TargetMode="External"/><Relationship Id="rId2" Type="http://schemas.openxmlformats.org/officeDocument/2006/relationships/hyperlink" Target="tel:+3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zz.hr/pristup-informacijama" TargetMode="External"/><Relationship Id="rId4" Type="http://schemas.openxmlformats.org/officeDocument/2006/relationships/hyperlink" Target="https://www.youtube.com/user/zagorjeh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6" descr="D:\nicks computer\new global series again!!!\global09\global09_titl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1" y="0"/>
            <a:ext cx="9182101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34338" y="3701430"/>
            <a:ext cx="7913423" cy="275175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x-none" sz="3500" b="1" dirty="0">
                <a:latin typeface="Times New Roman" panose="02020603050405020304" pitchFamily="18" charset="0"/>
              </a:rPr>
              <a:t>VODIČ ZA GRAĐANE</a:t>
            </a:r>
            <a:br>
              <a:rPr lang="hr-HR" altLang="x-none" sz="3500" b="1" dirty="0">
                <a:latin typeface="Times New Roman" panose="02020603050405020304" pitchFamily="18" charset="0"/>
              </a:rPr>
            </a:br>
            <a:br>
              <a:rPr lang="hr-HR" altLang="x-none" sz="3500" b="1" dirty="0">
                <a:latin typeface="Times New Roman" panose="02020603050405020304" pitchFamily="18" charset="0"/>
              </a:rPr>
            </a:br>
            <a:r>
              <a:rPr lang="hr-HR" altLang="x-none" sz="2000" dirty="0">
                <a:latin typeface="Times New Roman" panose="02020603050405020304" pitchFamily="18" charset="0"/>
              </a:rPr>
              <a:t>I. IZMJENE I DOPUNE PRORAČUNA KRAPINSKO-ZAGORSKE ŽUPANIJE ZA 2026. GODINU</a:t>
            </a:r>
            <a:br>
              <a:rPr lang="hr-HR" altLang="x-none" sz="2000" dirty="0">
                <a:latin typeface="Times New Roman" panose="02020603050405020304" pitchFamily="18" charset="0"/>
              </a:rPr>
            </a:br>
            <a:endParaRPr lang="hr-HR" altLang="x-none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adržaja 1">
            <a:extLst>
              <a:ext uri="{FF2B5EF4-FFF2-40B4-BE49-F238E27FC236}">
                <a16:creationId xmlns:a16="http://schemas.microsoft.com/office/drawing/2014/main" id="{78C630E9-72D7-1101-3BB2-4223662242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538" y="1341438"/>
            <a:ext cx="8694737" cy="532288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 koji donosi predstavničko tijelo jedinice lokalne i područne (regionalne) samouprave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temeljni financijski dokument Županije kojim se procjenjuju prihodi i primici te utvrđuju rashodi i izdaci za jednu godinu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temeljni propis kojim su regulirana sva pitanja vezana uz proračun je Zakon o proračunu („Narodne novine”, 144/2021.)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sadržaja 1">
            <a:extLst>
              <a:ext uri="{FF2B5EF4-FFF2-40B4-BE49-F238E27FC236}">
                <a16:creationId xmlns:a16="http://schemas.microsoft.com/office/drawing/2014/main" id="{EB76A658-ACE8-CFFA-0C08-64B7A20C3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512" y="1340768"/>
            <a:ext cx="8569325" cy="5818187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Rebalans proračuna?</a:t>
            </a:r>
          </a:p>
          <a:p>
            <a:pPr marL="0" indent="0" algn="just">
              <a:buFontTx/>
              <a:buNone/>
              <a:defRPr/>
            </a:pPr>
            <a:endParaRPr lang="hr-HR" altLang="sr-Latn-R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se kao temeljni financijski dokument sukladno zakonu i propisima može mijenjati tijekom godine kako bi svojim izmjenama i dopunama pratio provođenje svih aktivnosti i projekata u Županiji.</a:t>
            </a:r>
          </a:p>
          <a:p>
            <a:pPr marL="0" indent="0" algn="just"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izmijenjeni Proračun se najčešće zove „rebalans”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hr-HR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Rebalans se donosi na isti način kao i Proračun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idx="1"/>
          </p:nvPr>
        </p:nvSpPr>
        <p:spPr>
          <a:xfrm>
            <a:off x="323528" y="1124744"/>
            <a:ext cx="8694738" cy="4967288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hr-HR" altLang="x-none" sz="2400" dirty="0"/>
          </a:p>
          <a:p>
            <a:pPr marL="0" indent="0" algn="ctr">
              <a:buFontTx/>
              <a:buNone/>
            </a:pPr>
            <a:endParaRPr lang="hr-HR" altLang="x-none" sz="2400" dirty="0"/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proračun Krapinsko-zagorske županije </a:t>
            </a: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zajedno s proračunskim korisnicima</a:t>
            </a:r>
          </a:p>
          <a:p>
            <a:pPr marL="0" indent="0" algn="ctr">
              <a:buFontTx/>
              <a:buNone/>
            </a:pPr>
            <a:endParaRPr lang="hr-HR" alt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298.699.508,89 EUR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(-4.793.349,22 EUR ili 2%;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prethodni plan 303.492.858,11 EUR)</a:t>
            </a: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FontTx/>
              <a:buNone/>
              <a:defRPr/>
            </a:pPr>
            <a:endParaRPr lang="pl-PL" altLang="x-none" sz="2400" b="1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24744"/>
            <a:ext cx="8694737" cy="508635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hr-HR" altLang="x-none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Planirani proračun Krapinsko-zagorske županije  </a:t>
            </a:r>
          </a:p>
          <a:p>
            <a:pPr marL="0" indent="0" algn="ctr">
              <a:buFontTx/>
              <a:buNone/>
            </a:pPr>
            <a:r>
              <a:rPr lang="hr-HR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proračunskih korisnika  </a:t>
            </a:r>
          </a:p>
          <a:p>
            <a:pPr marL="0" indent="0" algn="ctr">
              <a:spcBef>
                <a:spcPts val="480"/>
              </a:spcBef>
              <a:buFontTx/>
              <a:buNone/>
            </a:pPr>
            <a:endParaRPr lang="hr-HR" alt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hr-HR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124.491.575,51 EUR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(-13.807.449,20 EUR ili 10%;</a:t>
            </a:r>
          </a:p>
          <a:p>
            <a:pPr marL="0" indent="0" algn="ctr">
              <a:buNone/>
            </a:pPr>
            <a:r>
              <a:rPr lang="hr-HR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prethodni plan 138.299.024,71 EUR)</a:t>
            </a: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endParaRPr lang="hr-HR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niOkvir 4"/>
          <p:cNvSpPr txBox="1"/>
          <p:nvPr/>
        </p:nvSpPr>
        <p:spPr>
          <a:xfrm>
            <a:off x="827584" y="1124744"/>
            <a:ext cx="691276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na prihodovnoj strani prema izvorima financiranja </a:t>
            </a:r>
          </a:p>
          <a:p>
            <a:pPr algn="ctr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(županijski proračun)</a:t>
            </a:r>
          </a:p>
          <a:p>
            <a:pPr algn="ctr"/>
            <a:endParaRPr lang="hr-HR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       </a:t>
            </a:r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- 13.807.449,20 EUR</a:t>
            </a:r>
          </a:p>
          <a:p>
            <a:endParaRPr lang="hr-HR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C5C8A2C-0C8E-1800-3D7A-6E36957C56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2132856"/>
            <a:ext cx="5724525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91363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12A79-0E6F-5A9E-A34A-63BDAC016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E05F5EE3-500B-0DF9-0608-F12154673647}"/>
              </a:ext>
            </a:extLst>
          </p:cNvPr>
          <p:cNvSpPr txBox="1"/>
          <p:nvPr/>
        </p:nvSpPr>
        <p:spPr>
          <a:xfrm>
            <a:off x="1548256" y="1067305"/>
            <a:ext cx="66235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Promjene na rashodovnoj strani (županijski proračun)</a:t>
            </a:r>
          </a:p>
          <a:p>
            <a:pPr algn="just"/>
            <a:endParaRPr lang="hr-H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-13.807.449,20 EUR</a:t>
            </a:r>
          </a:p>
          <a:p>
            <a:pPr algn="just"/>
            <a:endParaRPr lang="hr-HR" sz="1800" dirty="0"/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49E92BC4-97B3-1C99-7BD4-1D380DE36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115231"/>
            <a:ext cx="3790950" cy="3474010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284EEBCA-2713-0F6A-4251-BD24E8E23C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686" y="2116185"/>
            <a:ext cx="3790950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343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A71695-EBD3-455B-AD14-7AEF664F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38" y="1268413"/>
            <a:ext cx="8799512" cy="53959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000" b="1" dirty="0"/>
              <a:t>ADRESA: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Krapinsko-zagorska županija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Magistratska 1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49 000 Krapina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/>
              <a:t>KONTAKT: </a:t>
            </a:r>
            <a:endParaRPr lang="hr-HR" sz="2000" dirty="0">
              <a:solidFill>
                <a:schemeClr val="tx2"/>
              </a:solidFill>
              <a:hlinkClick r:id="rId2"/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TEL: +385 49 329 111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FAX: +385 49 329 255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500" b="1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>
                <a:solidFill>
                  <a:schemeClr val="tx2"/>
                </a:solidFill>
              </a:rPr>
              <a:t>PRATITE NAS: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službenim internetskim stranicama: </a:t>
            </a:r>
            <a:r>
              <a:rPr lang="hr-HR" sz="2000" u="sng" dirty="0">
                <a:solidFill>
                  <a:schemeClr val="tx2"/>
                </a:solidFill>
                <a:hlinkClick r:id="rId3"/>
              </a:rPr>
              <a:t>https://www.kzz.hr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službenom YouTube kanalu: </a:t>
            </a:r>
            <a:r>
              <a:rPr lang="hr-HR" sz="2000" u="sng" dirty="0">
                <a:solidFill>
                  <a:schemeClr val="tx2"/>
                </a:solidFill>
                <a:hlinkClick r:id="rId4"/>
              </a:rPr>
              <a:t>https://www.youtube.com/user/zagorjehr</a:t>
            </a:r>
            <a:endParaRPr lang="hr-HR" sz="2000" u="sng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P</a:t>
            </a:r>
            <a:r>
              <a:rPr lang="hr-HR" sz="2000">
                <a:solidFill>
                  <a:schemeClr val="tx2"/>
                </a:solidFill>
              </a:rPr>
              <a:t>ravo </a:t>
            </a:r>
            <a:r>
              <a:rPr lang="hr-HR" sz="2000" dirty="0">
                <a:solidFill>
                  <a:schemeClr val="tx2"/>
                </a:solidFill>
              </a:rPr>
              <a:t>na pristup informacijama: </a:t>
            </a:r>
            <a:r>
              <a:rPr lang="hr-HR" sz="2000" u="sng" dirty="0">
                <a:solidFill>
                  <a:schemeClr val="tx2"/>
                </a:solidFill>
                <a:hlinkClick r:id="rId5"/>
              </a:rPr>
              <a:t>https://kzz.hr/pristup-informacijama</a:t>
            </a: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/>
          </a:p>
          <a:p>
            <a:pPr marL="0" indent="0">
              <a:buFontTx/>
              <a:buNone/>
              <a:defRPr/>
            </a:pPr>
            <a:r>
              <a:rPr lang="hr-HR" sz="2000" dirty="0"/>
              <a:t>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KZZ Powerpoint predložak</Template>
  <TotalTime>14930</TotalTime>
  <Words>273</Words>
  <Application>Microsoft Office PowerPoint</Application>
  <PresentationFormat>Prikaz na zaslonu (4:3)</PresentationFormat>
  <Paragraphs>65</Paragraphs>
  <Slides>8</Slides>
  <Notes>5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ppp_ani_glo_stand</vt:lpstr>
      <vt:lpstr>1_ppp_ani_glo_stand</vt:lpstr>
      <vt:lpstr>2_ppp_ani_glo_stand</vt:lpstr>
      <vt:lpstr>VODIČ ZA GRAĐANE  I. IZMJENE I DOPUNE PRORAČUNA KRAPINSKO-ZAGORSKE ŽUPANIJE ZA 2026. GODINU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KZZ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Kretanje na tržištu rada na području Krapinsko-zagorske županije</dc:title>
  <dc:creator>ivankab</dc:creator>
  <cp:lastModifiedBy>Ivana Petek</cp:lastModifiedBy>
  <cp:revision>805</cp:revision>
  <cp:lastPrinted>2026-06-09T08:13:21Z</cp:lastPrinted>
  <dcterms:created xsi:type="dcterms:W3CDTF">2010-11-02T08:26:15Z</dcterms:created>
  <dcterms:modified xsi:type="dcterms:W3CDTF">2026-06-29T07:13:54Z</dcterms:modified>
</cp:coreProperties>
</file>